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1499" r:id="rId2"/>
    <p:sldId id="1846" r:id="rId3"/>
    <p:sldId id="1825" r:id="rId4"/>
    <p:sldId id="1807" r:id="rId5"/>
    <p:sldId id="1842" r:id="rId6"/>
    <p:sldId id="1840" r:id="rId7"/>
    <p:sldId id="1843" r:id="rId8"/>
    <p:sldId id="1835" r:id="rId9"/>
    <p:sldId id="1844" r:id="rId10"/>
    <p:sldId id="1838" r:id="rId11"/>
    <p:sldId id="1845" r:id="rId12"/>
    <p:sldId id="1848" r:id="rId13"/>
  </p:sldIdLst>
  <p:sldSz cx="9906000" cy="6858000" type="A4"/>
  <p:notesSz cx="6807200" cy="99393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맑은 고딕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맑은 고딕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맑은 고딕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맑은 고딕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맑은 고딕" pitchFamily="50" charset="-127"/>
        <a:cs typeface="+mn-cs"/>
      </a:defRPr>
    </a:lvl5pPr>
    <a:lvl6pPr marL="2286000" algn="l" defTabSz="914400" rtl="0" eaLnBrk="1" latinLnBrk="1" hangingPunct="1">
      <a:defRPr kumimoji="1" sz="1200" kern="1200">
        <a:solidFill>
          <a:schemeClr val="tx1"/>
        </a:solidFill>
        <a:latin typeface="Arial" pitchFamily="34" charset="0"/>
        <a:ea typeface="맑은 고딕" pitchFamily="50" charset="-127"/>
        <a:cs typeface="+mn-cs"/>
      </a:defRPr>
    </a:lvl6pPr>
    <a:lvl7pPr marL="2743200" algn="l" defTabSz="914400" rtl="0" eaLnBrk="1" latinLnBrk="1" hangingPunct="1">
      <a:defRPr kumimoji="1" sz="1200" kern="1200">
        <a:solidFill>
          <a:schemeClr val="tx1"/>
        </a:solidFill>
        <a:latin typeface="Arial" pitchFamily="34" charset="0"/>
        <a:ea typeface="맑은 고딕" pitchFamily="50" charset="-127"/>
        <a:cs typeface="+mn-cs"/>
      </a:defRPr>
    </a:lvl7pPr>
    <a:lvl8pPr marL="3200400" algn="l" defTabSz="914400" rtl="0" eaLnBrk="1" latinLnBrk="1" hangingPunct="1">
      <a:defRPr kumimoji="1" sz="1200" kern="1200">
        <a:solidFill>
          <a:schemeClr val="tx1"/>
        </a:solidFill>
        <a:latin typeface="Arial" pitchFamily="34" charset="0"/>
        <a:ea typeface="맑은 고딕" pitchFamily="50" charset="-127"/>
        <a:cs typeface="+mn-cs"/>
      </a:defRPr>
    </a:lvl8pPr>
    <a:lvl9pPr marL="3657600" algn="l" defTabSz="914400" rtl="0" eaLnBrk="1" latinLnBrk="1" hangingPunct="1">
      <a:defRPr kumimoji="1" sz="1200" kern="1200">
        <a:solidFill>
          <a:schemeClr val="tx1"/>
        </a:solidFill>
        <a:latin typeface="Arial" pitchFamily="34" charset="0"/>
        <a:ea typeface="맑은 고딕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000000"/>
    <a:srgbClr val="FFFFCC"/>
    <a:srgbClr val="FFFF66"/>
    <a:srgbClr val="0000FF"/>
    <a:srgbClr val="00CC00"/>
    <a:srgbClr val="800000"/>
    <a:srgbClr val="006600"/>
    <a:srgbClr val="00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38" autoAdjust="0"/>
    <p:restoredTop sz="86386" autoAdjust="0"/>
  </p:normalViewPr>
  <p:slideViewPr>
    <p:cSldViewPr>
      <p:cViewPr>
        <p:scale>
          <a:sx n="100" d="100"/>
          <a:sy n="100" d="100"/>
        </p:scale>
        <p:origin x="-1272" y="-306"/>
      </p:cViewPr>
      <p:guideLst>
        <p:guide orient="horz" pos="1117"/>
        <p:guide orient="horz"/>
        <p:guide pos="240"/>
        <p:guide pos="312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80"/>
    </p:cViewPr>
  </p:sorterViewPr>
  <p:notesViewPr>
    <p:cSldViewPr>
      <p:cViewPr varScale="1">
        <p:scale>
          <a:sx n="79" d="100"/>
          <a:sy n="79" d="100"/>
        </p:scale>
        <p:origin x="-3246" y="-96"/>
      </p:cViewPr>
      <p:guideLst>
        <p:guide orient="horz" pos="3131"/>
        <p:guide pos="2144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505" tIns="45751" rIns="91505" bIns="4575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505" tIns="45751" rIns="91505" bIns="4575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0CE41F3-33DF-4C3D-B299-8C5754C1A24D}" type="datetimeFigureOut">
              <a:rPr lang="ko-KR" altLang="en-US"/>
              <a:pPr>
                <a:defRPr/>
              </a:pPr>
              <a:t>2012-07-06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505" tIns="45751" rIns="91505" bIns="4575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505" tIns="45751" rIns="91505" bIns="4575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DEEFBB1-231A-4065-AF5B-6F924D4E51C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505" tIns="45751" rIns="91505" bIns="4575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505" tIns="45751" rIns="91505" bIns="4575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CF52AEA-CCD7-4421-890E-950DBA9A6C4C}" type="datetimeFigureOut">
              <a:rPr lang="ko-KR" altLang="en-US"/>
              <a:pPr>
                <a:defRPr/>
              </a:pPr>
              <a:t>2012-07-06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6125"/>
            <a:ext cx="5384800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05" tIns="45751" rIns="91505" bIns="45751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6712" cy="4471988"/>
          </a:xfrm>
          <a:prstGeom prst="rect">
            <a:avLst/>
          </a:prstGeom>
        </p:spPr>
        <p:txBody>
          <a:bodyPr vert="horz" lIns="91505" tIns="45751" rIns="91505" bIns="45751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505" tIns="45751" rIns="91505" bIns="4575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505" tIns="45751" rIns="91505" bIns="4575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CFF9AF8-46DB-467F-903E-E02C47F0874B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859213" y="9440863"/>
            <a:ext cx="2947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387" tIns="46693" rIns="93387" bIns="46693" anchor="b"/>
          <a:lstStyle/>
          <a:p>
            <a:pPr algn="r" defTabSz="930275" eaLnBrk="0" latinLnBrk="0" hangingPunct="0"/>
            <a:fld id="{9D3AD109-7090-4AA1-A9A0-A5B03B6F35A0}" type="slidenum">
              <a:rPr lang="ko-KR" altLang="en-US">
                <a:latin typeface="Times New Roman" pitchFamily="18" charset="0"/>
                <a:ea typeface="가는각진제목체"/>
                <a:cs typeface="가는각진제목체"/>
              </a:rPr>
              <a:pPr algn="r" defTabSz="930275" eaLnBrk="0" latinLnBrk="0" hangingPunct="0"/>
              <a:t>0</a:t>
            </a:fld>
            <a:endParaRPr lang="en-US" altLang="ko-KR">
              <a:latin typeface="Times New Roman" pitchFamily="18" charset="0"/>
              <a:ea typeface="가는각진제목체"/>
              <a:cs typeface="가는각진제목체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715963" y="746125"/>
            <a:ext cx="5386387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8" descr="그림22.png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</a:blip>
          <a:srcRect l="195" t="10672" r="18227" b="218"/>
          <a:stretch>
            <a:fillRect/>
          </a:stretch>
        </p:blipFill>
        <p:spPr bwMode="auto">
          <a:xfrm>
            <a:off x="0" y="0"/>
            <a:ext cx="989965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 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66688" y="106363"/>
            <a:ext cx="211613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800" b="1" dirty="0">
                <a:latin typeface="Arial" charset="0"/>
              </a:rPr>
              <a:t>Table of Contents</a:t>
            </a:r>
            <a:endParaRPr lang="ko-KR" altLang="en-US" sz="1800" b="1" dirty="0">
              <a:latin typeface="Arial" charset="0"/>
            </a:endParaRPr>
          </a:p>
        </p:txBody>
      </p:sp>
      <p:sp>
        <p:nvSpPr>
          <p:cNvPr id="3" name="Line 14"/>
          <p:cNvSpPr>
            <a:spLocks noChangeShapeType="1"/>
          </p:cNvSpPr>
          <p:nvPr userDrawn="1"/>
        </p:nvSpPr>
        <p:spPr bwMode="auto">
          <a:xfrm>
            <a:off x="0" y="508000"/>
            <a:ext cx="9907588" cy="0"/>
          </a:xfrm>
          <a:prstGeom prst="line">
            <a:avLst/>
          </a:prstGeom>
          <a:noFill/>
          <a:ln w="28575">
            <a:solidFill>
              <a:srgbClr val="EA002C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ko-KR" altLang="en-US" dirty="0">
              <a:solidFill>
                <a:srgbClr val="000000"/>
              </a:solidFill>
              <a:ea typeface="HY태고딕" pitchFamily="18" charset="-127"/>
            </a:endParaRPr>
          </a:p>
        </p:txBody>
      </p:sp>
      <p:sp>
        <p:nvSpPr>
          <p:cNvPr id="4" name="Line 14"/>
          <p:cNvSpPr>
            <a:spLocks noChangeShapeType="1"/>
          </p:cNvSpPr>
          <p:nvPr userDrawn="1"/>
        </p:nvSpPr>
        <p:spPr bwMode="auto">
          <a:xfrm>
            <a:off x="0" y="534988"/>
            <a:ext cx="9907588" cy="0"/>
          </a:xfrm>
          <a:prstGeom prst="line">
            <a:avLst/>
          </a:prstGeom>
          <a:noFill/>
          <a:ln w="28575">
            <a:solidFill>
              <a:srgbClr val="FF7A00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ko-KR" altLang="en-US" dirty="0">
              <a:solidFill>
                <a:srgbClr val="000000"/>
              </a:solidFill>
              <a:ea typeface="HY태고딕" pitchFamily="18" charset="-127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Line 14"/>
          <p:cNvSpPr>
            <a:spLocks noChangeShapeType="1"/>
          </p:cNvSpPr>
          <p:nvPr userDrawn="1"/>
        </p:nvSpPr>
        <p:spPr bwMode="auto">
          <a:xfrm>
            <a:off x="0" y="508000"/>
            <a:ext cx="9907588" cy="0"/>
          </a:xfrm>
          <a:prstGeom prst="line">
            <a:avLst/>
          </a:prstGeom>
          <a:noFill/>
          <a:ln w="28575">
            <a:solidFill>
              <a:srgbClr val="EA002C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ko-KR" altLang="en-US" dirty="0">
              <a:solidFill>
                <a:srgbClr val="000000"/>
              </a:solidFill>
              <a:ea typeface="HY태고딕" pitchFamily="18" charset="-127"/>
            </a:endParaRPr>
          </a:p>
        </p:txBody>
      </p:sp>
      <p:sp>
        <p:nvSpPr>
          <p:cNvPr id="41" name="TextBox 40"/>
          <p:cNvSpPr txBox="1"/>
          <p:nvPr userDrawn="1"/>
        </p:nvSpPr>
        <p:spPr>
          <a:xfrm>
            <a:off x="9567863" y="6615113"/>
            <a:ext cx="354012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fld id="{36E4DC66-BD96-4C2F-AD95-35B1EAEA4DC4}" type="slidenum">
              <a:rPr kumimoji="0" lang="en-US" altLang="ko-KR" sz="1000" b="1">
                <a:latin typeface="+mn-ea"/>
                <a:ea typeface="+mn-ea"/>
              </a:rPr>
              <a:pPr algn="ctr">
                <a:defRPr/>
              </a:pPr>
              <a:t>‹#›</a:t>
            </a:fld>
            <a:endParaRPr kumimoji="0" lang="ko-KR" altLang="en-US" sz="1000" b="1" dirty="0">
              <a:latin typeface="+mn-ea"/>
              <a:ea typeface="+mn-ea"/>
            </a:endParaRPr>
          </a:p>
        </p:txBody>
      </p:sp>
      <p:sp>
        <p:nvSpPr>
          <p:cNvPr id="42" name="Line 14"/>
          <p:cNvSpPr>
            <a:spLocks noChangeShapeType="1"/>
          </p:cNvSpPr>
          <p:nvPr userDrawn="1"/>
        </p:nvSpPr>
        <p:spPr bwMode="auto">
          <a:xfrm>
            <a:off x="0" y="534988"/>
            <a:ext cx="9907588" cy="0"/>
          </a:xfrm>
          <a:prstGeom prst="line">
            <a:avLst/>
          </a:prstGeom>
          <a:noFill/>
          <a:ln w="28575">
            <a:solidFill>
              <a:srgbClr val="FF7A00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ko-KR" altLang="en-US" dirty="0">
              <a:solidFill>
                <a:srgbClr val="000000"/>
              </a:solidFill>
              <a:ea typeface="HY태고딕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9000" y="106317"/>
            <a:ext cx="1611339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algn="l">
              <a:defRPr sz="1800" b="1" baseline="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9" name="부제목 2"/>
          <p:cNvSpPr>
            <a:spLocks noGrp="1"/>
          </p:cNvSpPr>
          <p:nvPr>
            <p:ph type="subTitle" idx="13"/>
          </p:nvPr>
        </p:nvSpPr>
        <p:spPr>
          <a:xfrm>
            <a:off x="8596870" y="167874"/>
            <a:ext cx="1180130" cy="307777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r">
              <a:buNone/>
              <a:defRPr sz="1400" b="1" baseline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 dirty="0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4"/>
          </p:nvPr>
        </p:nvSpPr>
        <p:spPr>
          <a:xfrm>
            <a:off x="129000" y="568359"/>
            <a:ext cx="9648000" cy="353943"/>
          </a:xfrm>
          <a:prstGeom prst="rect">
            <a:avLst/>
          </a:prstGeom>
        </p:spPr>
        <p:txBody>
          <a:bodyPr rtlCol="0">
            <a:spAutoFit/>
          </a:bodyPr>
          <a:lstStyle>
            <a:lvl1pPr marL="0" indent="0" latinLnBrk="0">
              <a:buNone/>
              <a:defRPr kumimoji="0" lang="ko-KR" altLang="en-US" sz="1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8" name="내용 개체 틀 2"/>
          <p:cNvSpPr>
            <a:spLocks noGrp="1"/>
          </p:cNvSpPr>
          <p:nvPr>
            <p:ph idx="15"/>
          </p:nvPr>
        </p:nvSpPr>
        <p:spPr>
          <a:xfrm>
            <a:off x="-2276574" y="1160748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10" name="내용 개체 틀 2"/>
          <p:cNvSpPr>
            <a:spLocks noGrp="1"/>
          </p:cNvSpPr>
          <p:nvPr>
            <p:ph idx="16"/>
          </p:nvPr>
        </p:nvSpPr>
        <p:spPr>
          <a:xfrm>
            <a:off x="-2276574" y="1160748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11" name="내용 개체 틀 2"/>
          <p:cNvSpPr>
            <a:spLocks noGrp="1"/>
          </p:cNvSpPr>
          <p:nvPr>
            <p:ph idx="17"/>
          </p:nvPr>
        </p:nvSpPr>
        <p:spPr>
          <a:xfrm>
            <a:off x="10028307" y="1160748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14" name="내용 개체 틀 2"/>
          <p:cNvSpPr>
            <a:spLocks noGrp="1"/>
          </p:cNvSpPr>
          <p:nvPr>
            <p:ph idx="18"/>
          </p:nvPr>
        </p:nvSpPr>
        <p:spPr>
          <a:xfrm>
            <a:off x="-2276574" y="246364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15" name="내용 개체 틀 2"/>
          <p:cNvSpPr>
            <a:spLocks noGrp="1"/>
          </p:cNvSpPr>
          <p:nvPr>
            <p:ph idx="19"/>
          </p:nvPr>
        </p:nvSpPr>
        <p:spPr>
          <a:xfrm>
            <a:off x="-2276574" y="246364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16" name="내용 개체 틀 2"/>
          <p:cNvSpPr>
            <a:spLocks noGrp="1"/>
          </p:cNvSpPr>
          <p:nvPr>
            <p:ph idx="20"/>
          </p:nvPr>
        </p:nvSpPr>
        <p:spPr>
          <a:xfrm>
            <a:off x="10028307" y="246364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22" name="내용 개체 틀 2"/>
          <p:cNvSpPr>
            <a:spLocks noGrp="1"/>
          </p:cNvSpPr>
          <p:nvPr>
            <p:ph idx="21"/>
          </p:nvPr>
        </p:nvSpPr>
        <p:spPr>
          <a:xfrm>
            <a:off x="-2276574" y="375660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23" name="내용 개체 틀 2"/>
          <p:cNvSpPr>
            <a:spLocks noGrp="1"/>
          </p:cNvSpPr>
          <p:nvPr>
            <p:ph idx="22"/>
          </p:nvPr>
        </p:nvSpPr>
        <p:spPr>
          <a:xfrm>
            <a:off x="-2276574" y="375660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24" name="내용 개체 틀 2"/>
          <p:cNvSpPr>
            <a:spLocks noGrp="1"/>
          </p:cNvSpPr>
          <p:nvPr>
            <p:ph idx="23"/>
          </p:nvPr>
        </p:nvSpPr>
        <p:spPr>
          <a:xfrm>
            <a:off x="10028307" y="375660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25" name="내용 개체 틀 2"/>
          <p:cNvSpPr>
            <a:spLocks noGrp="1"/>
          </p:cNvSpPr>
          <p:nvPr>
            <p:ph idx="24"/>
          </p:nvPr>
        </p:nvSpPr>
        <p:spPr>
          <a:xfrm>
            <a:off x="-2276574" y="505452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26" name="내용 개체 틀 2"/>
          <p:cNvSpPr>
            <a:spLocks noGrp="1"/>
          </p:cNvSpPr>
          <p:nvPr>
            <p:ph idx="25"/>
          </p:nvPr>
        </p:nvSpPr>
        <p:spPr>
          <a:xfrm>
            <a:off x="-2276574" y="505452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27" name="내용 개체 틀 2"/>
          <p:cNvSpPr>
            <a:spLocks noGrp="1"/>
          </p:cNvSpPr>
          <p:nvPr>
            <p:ph idx="26"/>
          </p:nvPr>
        </p:nvSpPr>
        <p:spPr>
          <a:xfrm>
            <a:off x="10028307" y="505452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28" name="내용 개체 틀 2"/>
          <p:cNvSpPr>
            <a:spLocks noGrp="1"/>
          </p:cNvSpPr>
          <p:nvPr>
            <p:ph idx="27"/>
          </p:nvPr>
        </p:nvSpPr>
        <p:spPr>
          <a:xfrm>
            <a:off x="10028307" y="1160748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29" name="내용 개체 틀 2"/>
          <p:cNvSpPr>
            <a:spLocks noGrp="1"/>
          </p:cNvSpPr>
          <p:nvPr>
            <p:ph idx="28"/>
          </p:nvPr>
        </p:nvSpPr>
        <p:spPr>
          <a:xfrm>
            <a:off x="10028307" y="246364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0" name="내용 개체 틀 2"/>
          <p:cNvSpPr>
            <a:spLocks noGrp="1"/>
          </p:cNvSpPr>
          <p:nvPr>
            <p:ph idx="29"/>
          </p:nvPr>
        </p:nvSpPr>
        <p:spPr>
          <a:xfrm>
            <a:off x="10028307" y="375660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1" name="내용 개체 틀 2"/>
          <p:cNvSpPr>
            <a:spLocks noGrp="1"/>
          </p:cNvSpPr>
          <p:nvPr>
            <p:ph idx="30"/>
          </p:nvPr>
        </p:nvSpPr>
        <p:spPr>
          <a:xfrm>
            <a:off x="10028307" y="505452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2" name="내용 개체 틀 2"/>
          <p:cNvSpPr>
            <a:spLocks noGrp="1"/>
          </p:cNvSpPr>
          <p:nvPr>
            <p:ph idx="31"/>
          </p:nvPr>
        </p:nvSpPr>
        <p:spPr>
          <a:xfrm>
            <a:off x="-2276574" y="1160748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3" name="내용 개체 틀 2"/>
          <p:cNvSpPr>
            <a:spLocks noGrp="1"/>
          </p:cNvSpPr>
          <p:nvPr>
            <p:ph idx="32"/>
          </p:nvPr>
        </p:nvSpPr>
        <p:spPr>
          <a:xfrm>
            <a:off x="-2276574" y="246364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4" name="내용 개체 틀 2"/>
          <p:cNvSpPr>
            <a:spLocks noGrp="1"/>
          </p:cNvSpPr>
          <p:nvPr>
            <p:ph idx="33"/>
          </p:nvPr>
        </p:nvSpPr>
        <p:spPr>
          <a:xfrm>
            <a:off x="-2276574" y="375660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5" name="내용 개체 틀 2"/>
          <p:cNvSpPr>
            <a:spLocks noGrp="1"/>
          </p:cNvSpPr>
          <p:nvPr>
            <p:ph idx="34"/>
          </p:nvPr>
        </p:nvSpPr>
        <p:spPr>
          <a:xfrm>
            <a:off x="-2276574" y="505452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6" name="내용 개체 틀 2"/>
          <p:cNvSpPr>
            <a:spLocks noGrp="1"/>
          </p:cNvSpPr>
          <p:nvPr>
            <p:ph idx="35"/>
          </p:nvPr>
        </p:nvSpPr>
        <p:spPr>
          <a:xfrm>
            <a:off x="10028307" y="1160748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7" name="내용 개체 틀 2"/>
          <p:cNvSpPr>
            <a:spLocks noGrp="1"/>
          </p:cNvSpPr>
          <p:nvPr>
            <p:ph idx="36"/>
          </p:nvPr>
        </p:nvSpPr>
        <p:spPr>
          <a:xfrm>
            <a:off x="10028307" y="246364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8" name="내용 개체 틀 2"/>
          <p:cNvSpPr>
            <a:spLocks noGrp="1"/>
          </p:cNvSpPr>
          <p:nvPr>
            <p:ph idx="37"/>
          </p:nvPr>
        </p:nvSpPr>
        <p:spPr>
          <a:xfrm>
            <a:off x="10028307" y="375660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9" name="내용 개체 틀 2"/>
          <p:cNvSpPr>
            <a:spLocks noGrp="1"/>
          </p:cNvSpPr>
          <p:nvPr>
            <p:ph idx="38"/>
          </p:nvPr>
        </p:nvSpPr>
        <p:spPr>
          <a:xfrm>
            <a:off x="10028307" y="5054521"/>
            <a:ext cx="2160000" cy="1218795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 latinLnBrk="0">
              <a:buFont typeface="Wingdings" pitchFamily="2" charset="2"/>
              <a:buChar char="§"/>
              <a:defRPr sz="1200" baseline="0">
                <a:latin typeface="맑은 고딕" pitchFamily="50" charset="-127"/>
                <a:ea typeface="맑은 고딕" pitchFamily="50" charset="-127"/>
              </a:defRPr>
            </a:lvl1pPr>
            <a:lvl2pPr marL="314325" indent="-138113" latinLnBrk="0">
              <a:defRPr sz="1100" baseline="0">
                <a:latin typeface="맑은 고딕" pitchFamily="50" charset="-127"/>
                <a:ea typeface="맑은 고딕" pitchFamily="50" charset="-127"/>
              </a:defRPr>
            </a:lvl2pPr>
            <a:lvl3pPr marL="498475" indent="-138113" latinLnBrk="0">
              <a:buFont typeface="Arial" pitchFamily="34" charset="0"/>
              <a:buChar char="•"/>
              <a:defRPr sz="1000" baseline="0">
                <a:latin typeface="맑은 고딕" pitchFamily="50" charset="-127"/>
                <a:ea typeface="맑은 고딕" pitchFamily="50" charset="-127"/>
              </a:defRPr>
            </a:lvl3pPr>
            <a:lvl4pPr marL="684213" indent="-149225" latinLnBrk="0">
              <a:buFont typeface="Wingdings" pitchFamily="2" charset="2"/>
              <a:buChar char="Ø"/>
              <a:defRPr sz="1000" baseline="0">
                <a:latin typeface="맑은 고딕" pitchFamily="50" charset="-127"/>
                <a:ea typeface="맑은 고딕" pitchFamily="50" charset="-127"/>
              </a:defRPr>
            </a:lvl4pPr>
            <a:lvl5pPr marL="858838" indent="-138113" latinLnBrk="0">
              <a:tabLst/>
              <a:defRPr sz="1000" baseline="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1812925" y="1857375"/>
            <a:ext cx="29162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5400" b="1" i="1" dirty="0">
                <a:latin typeface="Times New Roman" pitchFamily="18" charset="0"/>
                <a:cs typeface="Times New Roman" pitchFamily="18" charset="0"/>
              </a:rPr>
              <a:t>Appendix</a:t>
            </a:r>
            <a:endParaRPr lang="ko-KR" altLang="en-US" sz="5400" b="1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그룹 7"/>
          <p:cNvGrpSpPr>
            <a:grpSpLocks/>
          </p:cNvGrpSpPr>
          <p:nvPr userDrawn="1"/>
        </p:nvGrpSpPr>
        <p:grpSpPr bwMode="auto">
          <a:xfrm rot="5400000">
            <a:off x="3059906" y="3393281"/>
            <a:ext cx="6875463" cy="53975"/>
            <a:chOff x="0" y="507960"/>
            <a:chExt cx="9720000" cy="53727"/>
          </a:xfrm>
        </p:grpSpPr>
        <p:sp>
          <p:nvSpPr>
            <p:cNvPr id="6" name="Line 14"/>
            <p:cNvSpPr>
              <a:spLocks noChangeShapeType="1"/>
            </p:cNvSpPr>
            <p:nvPr userDrawn="1"/>
          </p:nvSpPr>
          <p:spPr bwMode="auto">
            <a:xfrm>
              <a:off x="1" y="507960"/>
              <a:ext cx="9720000" cy="0"/>
            </a:xfrm>
            <a:prstGeom prst="line">
              <a:avLst/>
            </a:prstGeom>
            <a:noFill/>
            <a:ln w="57150">
              <a:solidFill>
                <a:srgbClr val="EA002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defRPr/>
              </a:pPr>
              <a:endParaRPr kumimoji="0" lang="ko-KR" altLang="en-US" dirty="0">
                <a:solidFill>
                  <a:srgbClr val="000000"/>
                </a:solidFill>
                <a:ea typeface="HY태고딕" pitchFamily="18" charset="-127"/>
              </a:endParaRPr>
            </a:p>
          </p:txBody>
        </p:sp>
        <p:sp>
          <p:nvSpPr>
            <p:cNvPr id="7" name="Line 14"/>
            <p:cNvSpPr>
              <a:spLocks noChangeShapeType="1"/>
            </p:cNvSpPr>
            <p:nvPr userDrawn="1"/>
          </p:nvSpPr>
          <p:spPr bwMode="auto">
            <a:xfrm>
              <a:off x="1" y="561687"/>
              <a:ext cx="9720000" cy="0"/>
            </a:xfrm>
            <a:prstGeom prst="line">
              <a:avLst/>
            </a:prstGeom>
            <a:noFill/>
            <a:ln w="57150">
              <a:solidFill>
                <a:srgbClr val="FF7A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latinLnBrk="0" hangingPunct="0">
                <a:defRPr/>
              </a:pPr>
              <a:endParaRPr kumimoji="0" lang="ko-KR" altLang="en-US" dirty="0">
                <a:solidFill>
                  <a:srgbClr val="000000"/>
                </a:solidFill>
                <a:ea typeface="HY태고딕" pitchFamily="18" charset="-127"/>
              </a:endParaRPr>
            </a:p>
          </p:txBody>
        </p:sp>
      </p:grpSp>
      <p:sp>
        <p:nvSpPr>
          <p:cNvPr id="5" name="내용 개체 틀 2"/>
          <p:cNvSpPr>
            <a:spLocks noGrp="1"/>
          </p:cNvSpPr>
          <p:nvPr>
            <p:ph idx="17"/>
          </p:nvPr>
        </p:nvSpPr>
        <p:spPr>
          <a:xfrm>
            <a:off x="6667511" y="3500440"/>
            <a:ext cx="2880001" cy="824841"/>
          </a:xfrm>
          <a:prstGeom prst="rect">
            <a:avLst/>
          </a:prstGeom>
        </p:spPr>
        <p:txBody>
          <a:bodyPr>
            <a:spAutoFit/>
          </a:bodyPr>
          <a:lstStyle>
            <a:lvl1pPr marL="147638" indent="-147638">
              <a:buFont typeface="Wingdings" pitchFamily="2" charset="2"/>
              <a:buChar char="§"/>
              <a:defRPr sz="1400" baseline="0">
                <a:latin typeface="Arial" pitchFamily="34" charset="0"/>
              </a:defRPr>
            </a:lvl1pPr>
            <a:lvl2pPr marL="314325" indent="-138113">
              <a:defRPr sz="1200"/>
            </a:lvl2pPr>
            <a:lvl3pPr marL="498475" indent="-138113">
              <a:buFont typeface="Arial" pitchFamily="34" charset="0"/>
              <a:buChar char="•"/>
              <a:defRPr sz="1050"/>
            </a:lvl3pPr>
            <a:lvl4pPr marL="684213" indent="-149225">
              <a:buFont typeface="Wingdings" pitchFamily="2" charset="2"/>
              <a:buChar char="Ø"/>
              <a:defRPr sz="1050"/>
            </a:lvl4pPr>
            <a:lvl5pPr marL="858838" indent="-138113">
              <a:tabLst/>
              <a:defRPr sz="105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781550" y="6538913"/>
            <a:ext cx="342900" cy="24765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51AA60F7-7DA4-42B5-858C-E0E086B0E2A2}" type="slidenum">
              <a:rPr lang="en-US" altLang="ko-KR"/>
              <a:pPr>
                <a:defRPr/>
              </a:pPr>
              <a:t>‹#›</a:t>
            </a:fld>
            <a:endParaRPr lang="en-US" altLang="ko-KR" dirty="0"/>
          </a:p>
        </p:txBody>
      </p:sp>
      <p:sp>
        <p:nvSpPr>
          <p:cNvPr id="1027" name="제목 개체 틀 3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8" name="텍스트 개체 틀 4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lang="ko-KR" altLang="en-US" b="1" kern="1200">
          <a:solidFill>
            <a:schemeClr val="tx1"/>
          </a:solidFill>
          <a:latin typeface="Arial" pitchFamily="34" charset="0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ko-KR" altLang="en-US" sz="1200" kern="1200" dirty="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ko-KR" altLang="en-US" sz="1100" kern="1200" dirty="0">
          <a:solidFill>
            <a:schemeClr val="tx1"/>
          </a:solidFill>
          <a:latin typeface="Arial" pitchFamily="34" charset="0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lang="ko-KR" altLang="en-US" sz="1000" kern="1200" dirty="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lang="ko-KR" altLang="en-US" sz="1000" kern="1200" dirty="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lang="ko-KR" altLang="en-US" sz="1000" kern="1200" dirty="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smartsafe.com/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직사각형 6"/>
          <p:cNvSpPr>
            <a:spLocks noChangeArrowheads="1"/>
          </p:cNvSpPr>
          <p:nvPr/>
        </p:nvSpPr>
        <p:spPr bwMode="auto">
          <a:xfrm>
            <a:off x="1825625" y="3084513"/>
            <a:ext cx="6254750" cy="128587"/>
          </a:xfrm>
          <a:prstGeom prst="rect">
            <a:avLst/>
          </a:prstGeom>
          <a:solidFill>
            <a:srgbClr val="FF7A00"/>
          </a:solidFill>
          <a:ln w="9525" algn="ctr">
            <a:solidFill>
              <a:srgbClr val="FF7A00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85725" indent="-85725" algn="ctr"/>
            <a:endParaRPr lang="ko-KR" altLang="en-US">
              <a:latin typeface="맑은 고딕" pitchFamily="50" charset="-127"/>
            </a:endParaRPr>
          </a:p>
        </p:txBody>
      </p:sp>
      <p:cxnSp>
        <p:nvCxnSpPr>
          <p:cNvPr id="6147" name="직선 연결선 5"/>
          <p:cNvCxnSpPr>
            <a:cxnSpLocks noChangeShapeType="1"/>
          </p:cNvCxnSpPr>
          <p:nvPr/>
        </p:nvCxnSpPr>
        <p:spPr bwMode="auto">
          <a:xfrm>
            <a:off x="633413" y="3084513"/>
            <a:ext cx="8639175" cy="0"/>
          </a:xfrm>
          <a:prstGeom prst="line">
            <a:avLst/>
          </a:prstGeom>
          <a:noFill/>
          <a:ln w="19050" algn="ctr">
            <a:solidFill>
              <a:srgbClr val="EA002C"/>
            </a:solidFill>
            <a:round/>
            <a:headEnd/>
            <a:tailEnd/>
          </a:ln>
        </p:spPr>
      </p:cxn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54788" y="0"/>
            <a:ext cx="3367087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" name="직사각형 76"/>
          <p:cNvSpPr/>
          <p:nvPr/>
        </p:nvSpPr>
        <p:spPr>
          <a:xfrm>
            <a:off x="1484040" y="2253062"/>
            <a:ext cx="7138493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ko-KR" altLang="en-US" sz="4000" b="1" dirty="0" smtClean="0">
                <a:ln w="11430"/>
                <a:solidFill>
                  <a:srgbClr val="800000"/>
                </a:solidFill>
                <a:latin typeface="Arial" charset="0"/>
              </a:rPr>
              <a:t>스마트세이프 신상품 교육자료</a:t>
            </a:r>
            <a:endParaRPr lang="en-US" altLang="ko-KR" sz="4000" b="1" dirty="0">
              <a:ln w="11430"/>
              <a:solidFill>
                <a:srgbClr val="800000"/>
              </a:solidFill>
              <a:latin typeface="Arial" charset="0"/>
            </a:endParaRPr>
          </a:p>
        </p:txBody>
      </p:sp>
      <p:pic>
        <p:nvPicPr>
          <p:cNvPr id="6150" name="Picture 2"/>
          <p:cNvPicPr>
            <a:picLocks noChangeAspect="1" noChangeArrowheads="1"/>
          </p:cNvPicPr>
          <p:nvPr/>
        </p:nvPicPr>
        <p:blipFill>
          <a:blip r:embed="rId4" cstate="print"/>
          <a:srcRect l="30247" t="43193" r="32317" b="21713"/>
          <a:stretch>
            <a:fillRect/>
          </a:stretch>
        </p:blipFill>
        <p:spPr bwMode="auto">
          <a:xfrm>
            <a:off x="8239125" y="4521200"/>
            <a:ext cx="16668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224808" y="5373216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맑은 고딕" pitchFamily="50" charset="-127"/>
              </a:rPr>
              <a:t>2012. 07</a:t>
            </a:r>
            <a:endParaRPr lang="ko-KR" altLang="en-US" sz="2000" dirty="0" smtClean="0">
              <a:latin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94"/>
          <p:cNvSpPr>
            <a:spLocks noGrp="1"/>
          </p:cNvSpPr>
          <p:nvPr>
            <p:ph type="title"/>
          </p:nvPr>
        </p:nvSpPr>
        <p:spPr>
          <a:xfrm>
            <a:off x="128588" y="91251"/>
            <a:ext cx="3185487" cy="40011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latin typeface="+mn-ea"/>
                <a:ea typeface="+mn-ea"/>
              </a:rPr>
              <a:t>스마트세이프 신상품 출시</a:t>
            </a:r>
            <a:endParaRPr lang="en-US" altLang="ko-KR" sz="2000" dirty="0" smtClean="0">
              <a:latin typeface="+mn-ea"/>
              <a:ea typeface="+mn-ea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956556" y="1268760"/>
            <a:ext cx="8028892" cy="4068452"/>
          </a:xfrm>
          <a:prstGeom prst="roundRect">
            <a:avLst>
              <a:gd name="adj" fmla="val 6668"/>
            </a:avLst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342900" indent="-342900">
              <a:lnSpc>
                <a:spcPct val="200000"/>
              </a:lnSpc>
              <a:buAutoNum type="arabicPeriod"/>
              <a:defRPr/>
            </a:pP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분실보험</a:t>
            </a:r>
            <a:r>
              <a:rPr lang="en-US" altLang="ko-KR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-</a:t>
            </a: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스마트세이프 </a:t>
            </a:r>
            <a:r>
              <a:rPr lang="en-US" altLang="ko-KR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50/40/19 3</a:t>
            </a: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가지 상품으로 구성</a:t>
            </a:r>
            <a:endParaRPr lang="en-US" altLang="ko-KR" sz="1600" b="1" dirty="0" smtClean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s"/>
            </a:endParaRPr>
          </a:p>
          <a:p>
            <a:pPr marL="342900" indent="-342900">
              <a:lnSpc>
                <a:spcPct val="200000"/>
              </a:lnSpc>
              <a:buAutoNum type="arabicPeriod"/>
              <a:defRPr/>
            </a:pP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기존 상품의 </a:t>
            </a:r>
            <a:r>
              <a:rPr lang="ko-KR" altLang="en-US" sz="1600" b="1" dirty="0" err="1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월정액과</a:t>
            </a: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최대보상한도 유사</a:t>
            </a:r>
            <a:endParaRPr lang="en-US" altLang="ko-KR" sz="1600" b="1" dirty="0" smtClean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s"/>
            </a:endParaRPr>
          </a:p>
          <a:p>
            <a:pPr marL="342900" indent="-342900">
              <a:lnSpc>
                <a:spcPct val="200000"/>
              </a:lnSpc>
              <a:buAutoNum type="arabicPeriod"/>
              <a:defRPr/>
            </a:pP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자기부담금 납부금액이 </a:t>
            </a:r>
            <a:r>
              <a:rPr lang="ko-KR" altLang="en-US" sz="1600" b="1" dirty="0" err="1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정액형에서</a:t>
            </a: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보상지원금</a:t>
            </a:r>
            <a:r>
              <a:rPr lang="en-US" altLang="ko-KR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(</a:t>
            </a: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손해액</a:t>
            </a:r>
            <a:r>
              <a:rPr lang="en-US" altLang="ko-KR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)</a:t>
            </a: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에 따른 비율형으로 변경</a:t>
            </a:r>
            <a:endParaRPr lang="en-US" altLang="ko-KR" sz="1600" b="1" dirty="0" smtClean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s"/>
            </a:endParaRPr>
          </a:p>
          <a:p>
            <a:pPr marL="342900" indent="-342900">
              <a:lnSpc>
                <a:spcPct val="200000"/>
              </a:lnSpc>
              <a:buAutoNum type="arabicPeriod"/>
              <a:defRPr/>
            </a:pP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단종 시</a:t>
            </a:r>
            <a:r>
              <a:rPr lang="en-US" altLang="ko-KR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, </a:t>
            </a:r>
            <a:r>
              <a:rPr lang="ko-KR" altLang="en-US" sz="16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유사 기종 선택 범위 명확히 명시</a:t>
            </a:r>
            <a:endParaRPr lang="en-US" altLang="ko-KR" sz="1600" b="1" dirty="0" smtClean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s"/>
            </a:endParaRPr>
          </a:p>
          <a:p>
            <a:pPr marL="342900" indent="-342900">
              <a:lnSpc>
                <a:spcPct val="200000"/>
              </a:lnSpc>
              <a:defRPr/>
            </a:pPr>
            <a:endParaRPr lang="en-US" altLang="ko-KR" sz="1400" b="1" dirty="0" smtClean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94"/>
          <p:cNvSpPr>
            <a:spLocks noGrp="1"/>
          </p:cNvSpPr>
          <p:nvPr>
            <p:ph type="title"/>
          </p:nvPr>
        </p:nvSpPr>
        <p:spPr>
          <a:xfrm>
            <a:off x="128588" y="91251"/>
            <a:ext cx="1606530" cy="40011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latin typeface="+mn-ea"/>
                <a:ea typeface="+mn-ea"/>
              </a:rPr>
              <a:t>1. </a:t>
            </a:r>
            <a:r>
              <a:rPr sz="2000" dirty="0" err="1" smtClean="0">
                <a:latin typeface="+mn-ea"/>
                <a:ea typeface="+mn-ea"/>
              </a:rPr>
              <a:t>가입</a:t>
            </a:r>
            <a:r>
              <a:rPr sz="2000" dirty="0" smtClean="0">
                <a:latin typeface="+mn-ea"/>
                <a:ea typeface="+mn-ea"/>
              </a:rPr>
              <a:t> </a:t>
            </a:r>
            <a:r>
              <a:rPr sz="2000" dirty="0" err="1" smtClean="0">
                <a:latin typeface="+mn-ea"/>
                <a:ea typeface="+mn-ea"/>
              </a:rPr>
              <a:t>대상</a:t>
            </a:r>
            <a:endParaRPr lang="en-US" altLang="ko-KR" sz="2000" dirty="0" smtClean="0">
              <a:latin typeface="+mn-ea"/>
              <a:ea typeface="+mn-ea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956556" y="1268760"/>
            <a:ext cx="8100900" cy="4572508"/>
          </a:xfrm>
          <a:prstGeom prst="roundRect">
            <a:avLst>
              <a:gd name="adj" fmla="val 6668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200000"/>
              </a:lnSpc>
              <a:buFontTx/>
              <a:buChar char="-"/>
              <a:defRPr/>
            </a:pPr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신규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번호이동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기기변경 시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24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개월 이상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/T</a:t>
            </a:r>
            <a:r>
              <a:rPr lang="ko-KR" altLang="en-US" sz="1400" b="1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기본약정 </a:t>
            </a:r>
            <a:r>
              <a:rPr lang="en-US" altLang="ko-KR" sz="1400" b="1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T</a:t>
            </a:r>
            <a:r>
              <a:rPr lang="ko-KR" altLang="en-US" sz="1400" b="1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할부지원 </a:t>
            </a:r>
            <a:r>
              <a:rPr lang="en-US" altLang="ko-KR" sz="1400" b="1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</a:t>
            </a:r>
            <a:r>
              <a:rPr lang="ko-KR" altLang="en-US" sz="1400" b="1" dirty="0" err="1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스페셜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</a:t>
            </a:r>
            <a:r>
              <a:rPr lang="ko-KR" altLang="en-US" sz="1400" b="1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할인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제도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LTE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플러스할인제도로 </a:t>
            </a:r>
            <a:r>
              <a:rPr lang="ko-KR" altLang="en-US" sz="1400" b="1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가입한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고객으로 신규 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번호이동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기변일로부터 </a:t>
            </a:r>
            <a:r>
              <a:rPr lang="en-US" altLang="ko-KR" sz="1400" b="1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30</a:t>
            </a:r>
            <a:r>
              <a:rPr lang="ko-KR" altLang="en-US" sz="1400" b="1" dirty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일 이내 가입 또는 변경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가능</a:t>
            </a:r>
            <a:endParaRPr lang="en-US" altLang="ko-KR" sz="1400" b="1" dirty="0" smtClean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s"/>
            </a:endParaRPr>
          </a:p>
          <a:p>
            <a:pPr>
              <a:lnSpc>
                <a:spcPct val="200000"/>
              </a:lnSpc>
              <a:defRPr/>
            </a:pPr>
            <a:endParaRPr lang="en-US" altLang="ko-KR" sz="1400" b="1" dirty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s"/>
            </a:endParaRPr>
          </a:p>
          <a:p>
            <a:pPr>
              <a:lnSpc>
                <a:spcPct val="200000"/>
              </a:lnSpc>
              <a:buFontTx/>
              <a:buChar char="-"/>
              <a:defRPr/>
            </a:pP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중고휴대폰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임대휴대폰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단종단말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(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통신사기준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) /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출시 이후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12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개월 경과 단말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USIM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단독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PPS /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개인인증 단말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(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해외구입단말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) /  </a:t>
            </a:r>
            <a:r>
              <a:rPr lang="ko-KR" altLang="en-US" sz="1400" b="1" dirty="0" err="1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오픈마켓단말기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타사출시단말기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</a:t>
            </a:r>
            <a:r>
              <a:rPr lang="ko-KR" altLang="en-US" sz="1400" b="1" dirty="0" err="1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태블릿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PC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가입 불가</a:t>
            </a:r>
            <a:endParaRPr lang="en-US" altLang="ko-KR" sz="1400" b="1" dirty="0" smtClean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s"/>
            </a:endParaRPr>
          </a:p>
          <a:p>
            <a:pPr>
              <a:lnSpc>
                <a:spcPct val="200000"/>
              </a:lnSpc>
              <a:defRPr/>
            </a:pPr>
            <a:endParaRPr lang="en-US" altLang="ko-KR" sz="1400" b="1" dirty="0" smtClean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s"/>
            </a:endParaRPr>
          </a:p>
          <a:p>
            <a:pPr>
              <a:lnSpc>
                <a:spcPct val="200000"/>
              </a:lnSpc>
              <a:buFontTx/>
              <a:buChar char="-"/>
              <a:defRPr/>
            </a:pP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법인은 법인번호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,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외국인은 외국인등록번호가 있는 경우 가입가능 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/ </a:t>
            </a:r>
          </a:p>
          <a:p>
            <a:pPr>
              <a:lnSpc>
                <a:spcPct val="200000"/>
              </a:lnSpc>
              <a:defRPr/>
            </a:pP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 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특수고객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(</a:t>
            </a:r>
            <a:r>
              <a:rPr lang="ko-KR" altLang="en-US" sz="1400" b="1" dirty="0" err="1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군이동전화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,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공공기관</a:t>
            </a:r>
            <a:r>
              <a:rPr lang="en-US" altLang="ko-KR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) </a:t>
            </a: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Arials"/>
              </a:rPr>
              <a:t>가입불가</a:t>
            </a:r>
            <a:endParaRPr lang="en-US" altLang="ko-KR" sz="1400" b="1" dirty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  <a:cs typeface="Arials"/>
            </a:endParaRPr>
          </a:p>
          <a:p>
            <a:pPr algn="ctr">
              <a:lnSpc>
                <a:spcPct val="200000"/>
              </a:lnSpc>
              <a:defRPr/>
            </a:pPr>
            <a:endParaRPr lang="ko-KR" altLang="en-US" sz="1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제목 94"/>
          <p:cNvSpPr>
            <a:spLocks noGrp="1"/>
          </p:cNvSpPr>
          <p:nvPr>
            <p:ph type="title"/>
          </p:nvPr>
        </p:nvSpPr>
        <p:spPr>
          <a:xfrm>
            <a:off x="128588" y="91251"/>
            <a:ext cx="2555508" cy="40011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latin typeface="+mn-ea"/>
                <a:ea typeface="+mn-ea"/>
              </a:rPr>
              <a:t>2. </a:t>
            </a:r>
            <a:r>
              <a:rPr sz="2000" dirty="0" err="1" smtClean="0">
                <a:latin typeface="+mn-ea"/>
                <a:ea typeface="+mn-ea"/>
              </a:rPr>
              <a:t>상품</a:t>
            </a:r>
            <a:r>
              <a:rPr sz="2000" dirty="0" smtClean="0">
                <a:latin typeface="+mn-ea"/>
                <a:ea typeface="+mn-ea"/>
              </a:rPr>
              <a:t> 별 제공 혜택</a:t>
            </a:r>
            <a:endParaRPr lang="en-US" altLang="ko-KR" sz="2000" dirty="0" smtClean="0">
              <a:latin typeface="+mn-ea"/>
              <a:ea typeface="+mn-ea"/>
            </a:endParaRPr>
          </a:p>
        </p:txBody>
      </p:sp>
      <p:graphicFrame>
        <p:nvGraphicFramePr>
          <p:cNvPr id="41" name="내용 개체 틀 5"/>
          <p:cNvGraphicFramePr>
            <a:graphicFrameLocks noGrp="1"/>
          </p:cNvGraphicFramePr>
          <p:nvPr>
            <p:ph idx="4294967295"/>
          </p:nvPr>
        </p:nvGraphicFramePr>
        <p:xfrm>
          <a:off x="452500" y="728700"/>
          <a:ext cx="9109011" cy="5777024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864096"/>
                <a:gridCol w="1944216"/>
                <a:gridCol w="2138303"/>
                <a:gridCol w="2081198"/>
                <a:gridCol w="2081198"/>
              </a:tblGrid>
              <a:tr h="5040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스마트세이프</a:t>
                      </a:r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스마트세이프</a:t>
                      </a:r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스마트세이프</a:t>
                      </a:r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19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폰세이프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파손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709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월정액</a:t>
                      </a:r>
                      <a:endParaRPr lang="en-US" altLang="ko-KR" sz="105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5,000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4,000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1,900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2,000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878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가입 가능 기기</a:t>
                      </a:r>
                      <a:endParaRPr lang="en-US" altLang="ko-KR" sz="105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출고가 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70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 이상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050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스마트폰키퍼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가입가능 단말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일반 휴대폰 및 모든 </a:t>
                      </a:r>
                      <a:r>
                        <a:rPr lang="ko-KR" altLang="en-US" sz="105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스마트폰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스마트폰을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 제외한 일반 휴대폰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출고가 상관없음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878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지원금액</a:t>
                      </a:r>
                      <a:endParaRPr lang="en-US" altLang="ko-KR" sz="105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85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52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자기</a:t>
                      </a:r>
                      <a:endParaRPr lang="en-US" altLang="ko-KR" sz="105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부담금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차 보상 시 손해액의 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30%</a:t>
                      </a:r>
                    </a:p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차 보상 시 손해액의 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40% 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보험기간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18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개월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24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개월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641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보상지원</a:t>
                      </a:r>
                      <a:endParaRPr lang="en-US" altLang="ko-KR" sz="105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분실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도난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9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파손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가입대상</a:t>
                      </a:r>
                      <a:endParaRPr lang="en-US" altLang="ko-KR" sz="105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T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기본약정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, T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할부지원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5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스폐셜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 약정 할인제도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, LTE 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플러스할인제도 가입고객 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개통 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일 이내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보상방식</a:t>
                      </a:r>
                      <a:endParaRPr lang="en-US" altLang="ko-KR" sz="105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현물 보상</a:t>
                      </a:r>
                      <a:endParaRPr lang="en-US" altLang="ko-KR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현금 보상</a:t>
                      </a:r>
                      <a:endParaRPr lang="en-US" altLang="ko-KR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349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보상단말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동일 기종 원칙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,  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단종 시 유사기종 선택</a:t>
                      </a:r>
                      <a:endParaRPr lang="en-US" altLang="ko-KR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유사기종이란 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분실 기기 출고가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50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출시일을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기준으로 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+-5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 범위 이내의 출고가격 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&amp; </a:t>
                      </a:r>
                    </a:p>
                    <a:p>
                      <a:pPr algn="ctr" latinLnBrk="1"/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출시일 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+-6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개월 이내의 기기를 의미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상위 제품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후속기종은 불가하며 동종 서비스제품 가능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altLang="ko-KR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요금청구서 납부 후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파손수리지원</a:t>
                      </a:r>
                      <a:endParaRPr lang="en-US" altLang="ko-KR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535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잔여</a:t>
                      </a:r>
                      <a:endParaRPr lang="en-US" altLang="ko-KR" sz="105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할부금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할부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승계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기존 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T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기본약정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/T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할부지원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050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스폐셜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할인제도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/LTE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플러스약정할인제도 유지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6721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보상 횟수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스마트세이프 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50/40/19 1</a:t>
                      </a:r>
                      <a:r>
                        <a:rPr lang="ko-KR" altLang="en-US" sz="105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회</a:t>
                      </a:r>
                      <a:r>
                        <a:rPr lang="ko-KR" altLang="en-US" sz="1050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차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혜택으로 기변 처리 시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가입상태 자동 유지</a:t>
                      </a:r>
                      <a:endParaRPr lang="en-US" altLang="ko-KR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자동재가입 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회 포함 총 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회 가능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연간 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 한도 내에서</a:t>
                      </a:r>
                      <a:endParaRPr lang="en-US" altLang="ko-KR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횟수 상관없음</a:t>
                      </a:r>
                      <a:endParaRPr lang="en-US" altLang="ko-KR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제목 94"/>
          <p:cNvSpPr>
            <a:spLocks noGrp="1"/>
          </p:cNvSpPr>
          <p:nvPr>
            <p:ph type="title"/>
          </p:nvPr>
        </p:nvSpPr>
        <p:spPr>
          <a:xfrm>
            <a:off x="128588" y="91251"/>
            <a:ext cx="2555508" cy="40011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latin typeface="+mn-ea"/>
                <a:ea typeface="+mn-ea"/>
              </a:rPr>
              <a:t>2. </a:t>
            </a:r>
            <a:r>
              <a:rPr sz="2000" dirty="0" err="1" smtClean="0">
                <a:latin typeface="+mn-ea"/>
                <a:ea typeface="+mn-ea"/>
              </a:rPr>
              <a:t>상품</a:t>
            </a:r>
            <a:r>
              <a:rPr sz="2000" dirty="0" smtClean="0">
                <a:latin typeface="+mn-ea"/>
                <a:ea typeface="+mn-ea"/>
              </a:rPr>
              <a:t> 별 제공 혜택</a:t>
            </a:r>
            <a:endParaRPr lang="en-US" altLang="ko-KR" sz="2000" dirty="0" smtClean="0">
              <a:latin typeface="+mn-ea"/>
              <a:ea typeface="+mn-ea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488504" y="1520788"/>
          <a:ext cx="8820980" cy="4496890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988614"/>
                <a:gridCol w="6832366"/>
              </a:tblGrid>
              <a:tr h="38727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월정액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5,000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제공혜택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개인정보보호를 위한 </a:t>
                      </a:r>
                      <a:r>
                        <a:rPr kumimoji="1" lang="ko-KR" altLang="en-US" sz="1200" b="1" u="none" strike="noStrike" kern="1200" cap="none" normalizeH="0" baseline="0" dirty="0" err="1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스마트폰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키퍼</a:t>
                      </a:r>
                      <a:endParaRPr kumimoji="1" lang="en-US" altLang="ko-KR" sz="1200" b="1" u="none" strike="noStrike" kern="1200" cap="none" normalizeH="0" baseline="0" dirty="0" smtClean="0">
                        <a:ln>
                          <a:noFill/>
                        </a:ln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VOD 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 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E-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매거진 </a:t>
                      </a:r>
                      <a:r>
                        <a:rPr kumimoji="1" lang="ko-KR" altLang="en-US" sz="1200" b="1" u="none" strike="noStrike" kern="1200" cap="none" normalizeH="0" baseline="0" dirty="0" err="1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디지털컨텐츠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월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 제공</a:t>
                      </a:r>
                      <a:r>
                        <a:rPr kumimoji="1" lang="en-US" altLang="ko-KR" sz="10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서비스 가능 단말기에 한함</a:t>
                      </a:r>
                      <a:r>
                        <a:rPr kumimoji="1" lang="en-US" altLang="ko-KR" sz="10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가입 후 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D+2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 부터 이용 가능</a:t>
                      </a:r>
                      <a:endParaRPr kumimoji="1" lang="en-US" altLang="ko-KR" sz="1200" b="1" u="none" strike="noStrike" kern="1200" cap="none" normalizeH="0" baseline="0" dirty="0" smtClean="0">
                        <a:ln>
                          <a:noFill/>
                        </a:ln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단말 분실보험 최대 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85 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만원 혜택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분실보험 혜택</a:t>
                      </a: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최대 보상한도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85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자기부담금 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- 1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차 보상 처리 시 손해액의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30%</a:t>
                      </a: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- 2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차 보상 처리 시 손해액의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40%</a:t>
                      </a: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자기부담금 및 기기 차액 고객 필수 부담</a:t>
                      </a: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가입 가능 단말</a:t>
                      </a: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출고가 </a:t>
                      </a:r>
                      <a:r>
                        <a:rPr lang="en-US" altLang="ko-KR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70</a:t>
                      </a:r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 이상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스마트폰키퍼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가입가능 단말 </a:t>
                      </a:r>
                      <a:endParaRPr lang="en-US" altLang="ko-KR" sz="1200" b="1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갤럭시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S3,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갤럭시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S2,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갤럭시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S2 HD LTE,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갤럭시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노트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옵티머스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3D,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옵티머스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EX,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옵티머스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 LTE,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갤럭시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R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스타일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베가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SUPER,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베가레이서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베가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LTE,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옵티머스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뷰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옵티머스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LTE M,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프라다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b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베가레이서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2, </a:t>
                      </a:r>
                      <a:r>
                        <a:rPr lang="ko-KR" altLang="en-US" sz="1200" b="1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옵티머스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LTE2(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향후 추가 예정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4000" marR="54000" marT="54000" marB="54000" anchor="ctr" horzOverflow="overflow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2500" y="944724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</a:rPr>
              <a:t>■ 스마트세이프</a:t>
            </a:r>
            <a:r>
              <a:rPr lang="en-US" altLang="ko-KR" sz="1400" b="1" dirty="0" smtClean="0">
                <a:latin typeface="맑은 고딕" pitchFamily="50" charset="-127"/>
              </a:rPr>
              <a:t>50</a:t>
            </a:r>
            <a:endParaRPr lang="ko-KR" altLang="en-US" sz="1400" b="1" dirty="0" smtClean="0">
              <a:latin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632520" y="1484784"/>
          <a:ext cx="8640960" cy="3882138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988614"/>
                <a:gridCol w="6652346"/>
              </a:tblGrid>
              <a:tr h="38727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월정액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4,000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제공혜택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개인정보보호를 위한 </a:t>
                      </a:r>
                      <a:r>
                        <a:rPr kumimoji="1" lang="ko-KR" altLang="en-US" sz="1200" b="1" u="none" strike="noStrike" kern="1200" cap="none" normalizeH="0" baseline="0" dirty="0" err="1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스마트폰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키퍼 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서비스 가능 단말기에 한함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VOD 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 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E-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매거진 </a:t>
                      </a:r>
                      <a:r>
                        <a:rPr kumimoji="1" lang="ko-KR" altLang="en-US" sz="1200" b="1" u="none" strike="noStrike" kern="1200" cap="none" normalizeH="0" baseline="0" dirty="0" err="1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디지털컨텐츠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월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 제공</a:t>
                      </a:r>
                      <a:r>
                        <a:rPr kumimoji="1" lang="en-US" altLang="ko-KR" sz="10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0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서비스 가능 단말기에 한함</a:t>
                      </a:r>
                      <a:r>
                        <a:rPr kumimoji="1" lang="en-US" altLang="ko-KR" sz="10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0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가입 후 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D+2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 부터 이용 가능</a:t>
                      </a:r>
                      <a:endParaRPr kumimoji="1" lang="en-US" altLang="ko-KR" sz="1200" b="1" u="none" strike="noStrike" kern="1200" cap="none" normalizeH="0" baseline="0" dirty="0" smtClean="0">
                        <a:ln>
                          <a:noFill/>
                        </a:ln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단말 분실보험 최대 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만원 혜택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분실보험 혜택</a:t>
                      </a: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최대 보상한도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60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자기부담금 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- 1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차 보상 처리 시 손해액의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30%</a:t>
                      </a: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- 2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차 보상 처리 시 손해액의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40%</a:t>
                      </a: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자기부담금 및 기기 차액 고객 필수 부담</a:t>
                      </a: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가입 가능 단말</a:t>
                      </a: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   일반 휴대폰 및 모든 </a:t>
                      </a:r>
                      <a:r>
                        <a:rPr lang="ko-KR" altLang="en-US" sz="12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스마트폰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4000" marR="54000" marT="54000" marB="54000" anchor="ctr" horzOverflow="overflow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96516" y="944724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</a:rPr>
              <a:t>■ 스마트세이프</a:t>
            </a:r>
            <a:r>
              <a:rPr lang="en-US" altLang="ko-KR" sz="1400" b="1" dirty="0" smtClean="0">
                <a:latin typeface="맑은 고딕" pitchFamily="50" charset="-127"/>
              </a:rPr>
              <a:t>40</a:t>
            </a:r>
            <a:endParaRPr lang="ko-KR" altLang="en-US" sz="1400" b="1" dirty="0" smtClean="0">
              <a:latin typeface="맑은 고딕" pitchFamily="50" charset="-127"/>
            </a:endParaRPr>
          </a:p>
        </p:txBody>
      </p:sp>
      <p:sp>
        <p:nvSpPr>
          <p:cNvPr id="8" name="제목 94"/>
          <p:cNvSpPr>
            <a:spLocks noGrp="1"/>
          </p:cNvSpPr>
          <p:nvPr>
            <p:ph type="title"/>
          </p:nvPr>
        </p:nvSpPr>
        <p:spPr>
          <a:xfrm>
            <a:off x="128588" y="91251"/>
            <a:ext cx="2555508" cy="40011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latin typeface="+mn-ea"/>
                <a:ea typeface="+mn-ea"/>
              </a:rPr>
              <a:t>2. </a:t>
            </a:r>
            <a:r>
              <a:rPr sz="2000" dirty="0" err="1" smtClean="0">
                <a:latin typeface="+mn-ea"/>
                <a:ea typeface="+mn-ea"/>
              </a:rPr>
              <a:t>상품</a:t>
            </a:r>
            <a:r>
              <a:rPr sz="2000" dirty="0" smtClean="0">
                <a:latin typeface="+mn-ea"/>
                <a:ea typeface="+mn-ea"/>
              </a:rPr>
              <a:t> 별 제공 혜택</a:t>
            </a:r>
            <a:endParaRPr lang="en-US" altLang="ko-KR" sz="20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632520" y="1484784"/>
          <a:ext cx="8640960" cy="3194234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988614"/>
                <a:gridCol w="6652346"/>
              </a:tblGrid>
              <a:tr h="38727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월정액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1,900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제공혜택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단말 분실보험 최대 </a:t>
                      </a: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만원 혜택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분실보험 혜택</a:t>
                      </a: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최대 보상한도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50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자기부담금 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- 1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차 보상 처리 시 손해액의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30%</a:t>
                      </a: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- 2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차 보상 처리 시 손해액의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40%</a:t>
                      </a: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자기부담금 및 기기 차액 고객 필수 부담</a:t>
                      </a: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가입 가능 단말</a:t>
                      </a: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2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스마트폰을</a:t>
                      </a:r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제외한 일반 휴대폰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4000" marR="54000" marT="54000" marB="54000" anchor="ctr" horzOverflow="overflow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96516" y="944724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</a:rPr>
              <a:t>■ 스마트세이프</a:t>
            </a:r>
            <a:r>
              <a:rPr lang="en-US" altLang="ko-KR" sz="1400" b="1" dirty="0" smtClean="0">
                <a:latin typeface="맑은 고딕" pitchFamily="50" charset="-127"/>
              </a:rPr>
              <a:t>19</a:t>
            </a:r>
            <a:endParaRPr lang="ko-KR" altLang="en-US" sz="1400" b="1" dirty="0" smtClean="0">
              <a:latin typeface="맑은 고딕" pitchFamily="50" charset="-127"/>
            </a:endParaRPr>
          </a:p>
        </p:txBody>
      </p:sp>
      <p:sp>
        <p:nvSpPr>
          <p:cNvPr id="7" name="제목 94"/>
          <p:cNvSpPr>
            <a:spLocks noGrp="1"/>
          </p:cNvSpPr>
          <p:nvPr>
            <p:ph type="title"/>
          </p:nvPr>
        </p:nvSpPr>
        <p:spPr>
          <a:xfrm>
            <a:off x="128588" y="91251"/>
            <a:ext cx="2555508" cy="40011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latin typeface="+mn-ea"/>
                <a:ea typeface="+mn-ea"/>
              </a:rPr>
              <a:t>2. </a:t>
            </a:r>
            <a:r>
              <a:rPr sz="2000" dirty="0" err="1" smtClean="0">
                <a:latin typeface="+mn-ea"/>
                <a:ea typeface="+mn-ea"/>
              </a:rPr>
              <a:t>상품</a:t>
            </a:r>
            <a:r>
              <a:rPr sz="2000" dirty="0" smtClean="0">
                <a:latin typeface="+mn-ea"/>
                <a:ea typeface="+mn-ea"/>
              </a:rPr>
              <a:t> 별 제공 혜택</a:t>
            </a:r>
            <a:endParaRPr lang="en-US" altLang="ko-KR" sz="20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표 34"/>
          <p:cNvGraphicFramePr>
            <a:graphicFrameLocks noGrp="1"/>
          </p:cNvGraphicFramePr>
          <p:nvPr/>
        </p:nvGraphicFramePr>
        <p:xfrm>
          <a:off x="416497" y="764704"/>
          <a:ext cx="9000999" cy="48245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6878"/>
                <a:gridCol w="669662"/>
                <a:gridCol w="991772"/>
                <a:gridCol w="972109"/>
                <a:gridCol w="1044116"/>
                <a:gridCol w="1116124"/>
                <a:gridCol w="1932797"/>
                <a:gridCol w="1127541"/>
              </a:tblGrid>
              <a:tr h="5676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가입상품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보상</a:t>
                      </a:r>
                      <a:endParaRPr lang="en-US" altLang="ko-KR" sz="12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횟수</a:t>
                      </a:r>
                    </a:p>
                  </a:txBody>
                  <a:tcPr marL="99060" marR="9906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최대</a:t>
                      </a:r>
                      <a:endParaRPr lang="en-US" altLang="ko-KR" sz="12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보상한도</a:t>
                      </a:r>
                    </a:p>
                  </a:txBody>
                  <a:tcPr marL="99060" marR="9906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분실단말</a:t>
                      </a:r>
                      <a:endParaRPr lang="en-US" altLang="ko-KR" sz="12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출고가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보상지원금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기변차액금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자기부담금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고객분담금</a:t>
                      </a:r>
                      <a:endParaRPr lang="en-US" altLang="ko-KR" sz="12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일시납</a:t>
                      </a:r>
                      <a:r>
                        <a:rPr lang="en-US" altLang="ko-KR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FFCC"/>
                    </a:solidFill>
                  </a:tcPr>
                </a:tc>
              </a:tr>
              <a:tr h="355870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스마트세이프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</a:p>
                  </a:txBody>
                  <a:tcPr marL="99060" marR="99060" anchor="ctr"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차</a:t>
                      </a:r>
                      <a:endParaRPr lang="en-US" altLang="ko-KR" sz="10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분실  시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85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24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30%)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24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587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marL="99060" marR="99060"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85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90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85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25.5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30%)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30.5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en-US" altLang="ko-KR" sz="10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35587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marL="99060" marR="99060" anchor="ctr"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차</a:t>
                      </a:r>
                      <a:endParaRPr lang="en-US" altLang="ko-KR" sz="10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분실 시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85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32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40%)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32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87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marL="99060" marR="99060"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85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90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85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34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40%)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39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55870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스마트세이프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</a:p>
                  </a:txBody>
                  <a:tcPr marL="99060" marR="99060" anchor="ctr"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차 </a:t>
                      </a:r>
                      <a:endParaRPr lang="en-US" altLang="ko-KR" sz="10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분실 시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30%)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87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marL="99060" marR="99060"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70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18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30%)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28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5587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marL="99060" marR="99060" anchor="ctr"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차</a:t>
                      </a:r>
                      <a:endParaRPr lang="en-US" altLang="ko-KR" sz="10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분실 시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40%)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87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marL="99060" marR="9906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70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24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40%)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34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55870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latin typeface="맑은 고딕" pitchFamily="50" charset="-127"/>
                          <a:ea typeface="맑은 고딕" pitchFamily="50" charset="-127"/>
                        </a:rPr>
                        <a:t>스마트세이프</a:t>
                      </a:r>
                      <a:r>
                        <a:rPr lang="en-US" altLang="ko-KR" sz="1100" b="1" smtClean="0">
                          <a:latin typeface="맑은 고딕" pitchFamily="50" charset="-127"/>
                          <a:ea typeface="맑은 고딕" pitchFamily="50" charset="-127"/>
                        </a:rPr>
                        <a:t>19</a:t>
                      </a:r>
                    </a:p>
                  </a:txBody>
                  <a:tcPr marL="99060" marR="99060" anchor="ctr"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차 </a:t>
                      </a:r>
                      <a:endParaRPr lang="en-US" altLang="ko-KR" sz="10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분실 시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12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30%)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12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51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marL="99060" marR="9906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30%)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25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87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 smtClean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marL="99060" marR="9906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차</a:t>
                      </a:r>
                      <a:endParaRPr lang="en-US" altLang="ko-KR" sz="10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분실 시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16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40%)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16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6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marL="99060" marR="99060" anchor="ctr"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뫼비우스 Regular" pitchFamily="2" charset="-127"/>
                        <a:ea typeface="뫼비우스 Regular" pitchFamily="2" charset="-127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50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손해액의 </a:t>
                      </a:r>
                      <a:r>
                        <a:rPr lang="en-US" altLang="ko-KR" sz="1000" dirty="0" smtClean="0">
                          <a:latin typeface="맑은 고딕" pitchFamily="50" charset="-127"/>
                          <a:ea typeface="맑은 고딕" pitchFamily="50" charset="-127"/>
                        </a:rPr>
                        <a:t>40%)</a:t>
                      </a:r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graphicFrame>
        <p:nvGraphicFramePr>
          <p:cNvPr id="49" name="내용 개체 틀 48"/>
          <p:cNvGraphicFramePr>
            <a:graphicFrameLocks noGrp="1"/>
          </p:cNvGraphicFramePr>
          <p:nvPr>
            <p:ph idx="16"/>
          </p:nvPr>
        </p:nvGraphicFramePr>
        <p:xfrm>
          <a:off x="8301372" y="764704"/>
          <a:ext cx="1116124" cy="4824536"/>
        </p:xfrm>
        <a:graphic>
          <a:graphicData uri="http://schemas.openxmlformats.org/drawingml/2006/table">
            <a:tbl>
              <a:tblPr/>
              <a:tblGrid>
                <a:gridCol w="1116124"/>
              </a:tblGrid>
              <a:tr h="482453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rgbClr val="FF0000"/>
                      </a:solidFill>
                      <a:prstDash val="solid"/>
                    </a:lnL>
                    <a:lnR w="38100" cmpd="sng">
                      <a:solidFill>
                        <a:srgbClr val="FF0000"/>
                      </a:solidFill>
                      <a:prstDash val="solid"/>
                    </a:lnR>
                    <a:lnT w="38100" cmpd="sng">
                      <a:solidFill>
                        <a:srgbClr val="FF0000"/>
                      </a:solidFill>
                      <a:prstDash val="solid"/>
                    </a:lnT>
                    <a:lnB w="381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3" name="TextBox 49"/>
          <p:cNvSpPr txBox="1">
            <a:spLocks noChangeArrowheads="1"/>
          </p:cNvSpPr>
          <p:nvPr/>
        </p:nvSpPr>
        <p:spPr bwMode="auto">
          <a:xfrm>
            <a:off x="416496" y="5733256"/>
            <a:ext cx="820896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100" dirty="0">
                <a:latin typeface="맑은 고딕" pitchFamily="50" charset="-127"/>
              </a:rPr>
              <a:t>※ </a:t>
            </a:r>
            <a:r>
              <a:rPr lang="ko-KR" altLang="en-US" sz="1100" dirty="0" smtClean="0">
                <a:latin typeface="맑은 고딕" pitchFamily="50" charset="-127"/>
              </a:rPr>
              <a:t>보상지원금</a:t>
            </a:r>
            <a:r>
              <a:rPr lang="en-US" altLang="ko-KR" sz="1100" dirty="0" smtClean="0">
                <a:latin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</a:rPr>
              <a:t>손해액</a:t>
            </a:r>
            <a:r>
              <a:rPr lang="en-US" altLang="ko-KR" sz="1100" dirty="0" smtClean="0">
                <a:latin typeface="맑은 고딕" pitchFamily="50" charset="-127"/>
              </a:rPr>
              <a:t>)</a:t>
            </a:r>
            <a:r>
              <a:rPr lang="ko-KR" altLang="en-US" sz="1100" dirty="0" smtClean="0">
                <a:latin typeface="맑은 고딕" pitchFamily="50" charset="-127"/>
              </a:rPr>
              <a:t>은 상품별 최대 보상한도액과 분실단말기 출고가 중 작은 금액으로 함</a:t>
            </a:r>
            <a:r>
              <a:rPr lang="en-US" altLang="ko-KR" sz="1100" dirty="0" smtClean="0">
                <a:latin typeface="맑은 고딕" pitchFamily="50" charset="-127"/>
              </a:rPr>
              <a:t>.</a:t>
            </a:r>
            <a:endParaRPr lang="en-US" altLang="ko-KR" sz="1100" dirty="0">
              <a:latin typeface="맑은 고딕" pitchFamily="50" charset="-127"/>
            </a:endParaRPr>
          </a:p>
          <a:p>
            <a:r>
              <a:rPr lang="en-US" altLang="ko-KR" sz="1100" dirty="0">
                <a:latin typeface="맑은 고딕" pitchFamily="50" charset="-127"/>
              </a:rPr>
              <a:t>※ </a:t>
            </a:r>
            <a:r>
              <a:rPr lang="ko-KR" altLang="en-US" sz="1100" dirty="0">
                <a:latin typeface="맑은 고딕" pitchFamily="50" charset="-127"/>
              </a:rPr>
              <a:t>기변 차액금은 분실 단말출고가에서 </a:t>
            </a:r>
            <a:r>
              <a:rPr lang="ko-KR" altLang="en-US" sz="1100" dirty="0" smtClean="0">
                <a:latin typeface="맑은 고딕" pitchFamily="50" charset="-127"/>
              </a:rPr>
              <a:t>보상지원금</a:t>
            </a:r>
            <a:r>
              <a:rPr lang="en-US" altLang="ko-KR" sz="1100" dirty="0" smtClean="0">
                <a:latin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</a:rPr>
              <a:t>손해액</a:t>
            </a:r>
            <a:r>
              <a:rPr lang="en-US" altLang="ko-KR" sz="1100" dirty="0" smtClean="0">
                <a:latin typeface="맑은 고딕" pitchFamily="50" charset="-127"/>
              </a:rPr>
              <a:t>)</a:t>
            </a:r>
            <a:r>
              <a:rPr lang="ko-KR" altLang="en-US" sz="1100" dirty="0" smtClean="0">
                <a:latin typeface="맑은 고딕" pitchFamily="50" charset="-127"/>
              </a:rPr>
              <a:t>을 </a:t>
            </a:r>
            <a:r>
              <a:rPr lang="ko-KR" altLang="en-US" sz="1100" dirty="0">
                <a:latin typeface="맑은 고딕" pitchFamily="50" charset="-127"/>
              </a:rPr>
              <a:t>뺀 금액으로 </a:t>
            </a:r>
            <a:r>
              <a:rPr lang="ko-KR" altLang="en-US" sz="1100" dirty="0" smtClean="0">
                <a:latin typeface="맑은 고딕" pitchFamily="50" charset="-127"/>
              </a:rPr>
              <a:t>함</a:t>
            </a:r>
            <a:r>
              <a:rPr lang="en-US" altLang="ko-KR" sz="1100" dirty="0" smtClean="0">
                <a:latin typeface="맑은 고딕" pitchFamily="50" charset="-127"/>
              </a:rPr>
              <a:t>.(-</a:t>
            </a:r>
            <a:r>
              <a:rPr lang="ko-KR" altLang="en-US" sz="1100" dirty="0" smtClean="0">
                <a:latin typeface="맑은 고딕" pitchFamily="50" charset="-127"/>
              </a:rPr>
              <a:t>금액 </a:t>
            </a:r>
            <a:r>
              <a:rPr lang="ko-KR" altLang="en-US" sz="1100" dirty="0" err="1" smtClean="0">
                <a:latin typeface="맑은 고딕" pitchFamily="50" charset="-127"/>
              </a:rPr>
              <a:t>발새</a:t>
            </a:r>
            <a:r>
              <a:rPr lang="ko-KR" altLang="en-US" sz="1100" dirty="0" smtClean="0">
                <a:latin typeface="맑은 고딕" pitchFamily="50" charset="-127"/>
              </a:rPr>
              <a:t> 시 </a:t>
            </a:r>
            <a:r>
              <a:rPr lang="en-US" altLang="ko-KR" sz="1100" dirty="0" smtClean="0">
                <a:latin typeface="맑은 고딕" pitchFamily="50" charset="-127"/>
              </a:rPr>
              <a:t>0</a:t>
            </a:r>
            <a:r>
              <a:rPr lang="ko-KR" altLang="en-US" sz="1100" dirty="0" smtClean="0">
                <a:latin typeface="맑은 고딕" pitchFamily="50" charset="-127"/>
              </a:rPr>
              <a:t>원으로 산정</a:t>
            </a:r>
            <a:r>
              <a:rPr lang="en-US" altLang="ko-KR" sz="1100" dirty="0" smtClean="0">
                <a:latin typeface="맑은 고딕" pitchFamily="50" charset="-127"/>
              </a:rPr>
              <a:t>)</a:t>
            </a:r>
          </a:p>
          <a:p>
            <a:r>
              <a:rPr lang="en-US" altLang="ko-KR" sz="1100" dirty="0" smtClean="0">
                <a:latin typeface="맑은 고딕" pitchFamily="50" charset="-127"/>
              </a:rPr>
              <a:t>※ </a:t>
            </a:r>
            <a:r>
              <a:rPr lang="ko-KR" altLang="en-US" sz="1100" dirty="0" smtClean="0">
                <a:latin typeface="맑은 고딕" pitchFamily="50" charset="-127"/>
              </a:rPr>
              <a:t>자기부담금은 </a:t>
            </a:r>
            <a:r>
              <a:rPr lang="en-US" altLang="ko-KR" sz="1100" dirty="0" smtClean="0">
                <a:latin typeface="맑은 고딕" pitchFamily="50" charset="-127"/>
              </a:rPr>
              <a:t>1</a:t>
            </a:r>
            <a:r>
              <a:rPr lang="ko-KR" altLang="en-US" sz="1100" dirty="0" smtClean="0">
                <a:latin typeface="맑은 고딕" pitchFamily="50" charset="-127"/>
              </a:rPr>
              <a:t>차 부실의 경우 보상지원금의 </a:t>
            </a:r>
            <a:r>
              <a:rPr lang="en-US" altLang="ko-KR" sz="1100" dirty="0" smtClean="0">
                <a:latin typeface="맑은 고딕" pitchFamily="50" charset="-127"/>
              </a:rPr>
              <a:t>30%, 2</a:t>
            </a:r>
            <a:r>
              <a:rPr lang="ko-KR" altLang="en-US" sz="1100" dirty="0" smtClean="0">
                <a:latin typeface="맑은 고딕" pitchFamily="50" charset="-127"/>
              </a:rPr>
              <a:t>차 분실의 경우 보상지원금의 </a:t>
            </a:r>
            <a:r>
              <a:rPr lang="en-US" altLang="ko-KR" sz="1100" dirty="0" smtClean="0">
                <a:latin typeface="맑은 고딕" pitchFamily="50" charset="-127"/>
              </a:rPr>
              <a:t>40%</a:t>
            </a:r>
            <a:r>
              <a:rPr lang="ko-KR" altLang="en-US" sz="1100" dirty="0" smtClean="0">
                <a:latin typeface="맑은 고딕" pitchFamily="50" charset="-127"/>
              </a:rPr>
              <a:t>로 보상지원금에 따라 상이함</a:t>
            </a:r>
            <a:endParaRPr lang="en-US" altLang="ko-KR" sz="1100" dirty="0">
              <a:latin typeface="맑은 고딕" pitchFamily="50" charset="-127"/>
            </a:endParaRPr>
          </a:p>
          <a:p>
            <a:r>
              <a:rPr lang="en-US" altLang="ko-KR" sz="1100" dirty="0">
                <a:latin typeface="맑은 고딕" pitchFamily="50" charset="-127"/>
              </a:rPr>
              <a:t>※ </a:t>
            </a:r>
            <a:r>
              <a:rPr lang="ko-KR" altLang="en-US" sz="1100" dirty="0" smtClean="0">
                <a:latin typeface="맑은 고딕" pitchFamily="50" charset="-127"/>
              </a:rPr>
              <a:t>고객분담금 </a:t>
            </a:r>
            <a:r>
              <a:rPr lang="en-US" altLang="ko-KR" sz="1100" dirty="0">
                <a:latin typeface="맑은 고딕" pitchFamily="50" charset="-127"/>
              </a:rPr>
              <a:t>( </a:t>
            </a:r>
            <a:r>
              <a:rPr lang="ko-KR" altLang="en-US" sz="1100" dirty="0">
                <a:latin typeface="맑은 고딕" pitchFamily="50" charset="-127"/>
              </a:rPr>
              <a:t>기변 </a:t>
            </a:r>
            <a:r>
              <a:rPr lang="ko-KR" altLang="en-US" sz="1100" dirty="0" err="1">
                <a:latin typeface="맑은 고딕" pitchFamily="50" charset="-127"/>
              </a:rPr>
              <a:t>차액금</a:t>
            </a:r>
            <a:r>
              <a:rPr lang="ko-KR" altLang="en-US" sz="1100" dirty="0">
                <a:latin typeface="맑은 고딕" pitchFamily="50" charset="-127"/>
              </a:rPr>
              <a:t> </a:t>
            </a:r>
            <a:r>
              <a:rPr lang="en-US" altLang="ko-KR" sz="1100" dirty="0">
                <a:latin typeface="맑은 고딕" pitchFamily="50" charset="-127"/>
              </a:rPr>
              <a:t>+ </a:t>
            </a:r>
            <a:r>
              <a:rPr lang="ko-KR" altLang="en-US" sz="1100" dirty="0">
                <a:latin typeface="맑은 고딕" pitchFamily="50" charset="-127"/>
              </a:rPr>
              <a:t>자기부담금 </a:t>
            </a:r>
            <a:r>
              <a:rPr lang="en-US" altLang="ko-KR" sz="1100" dirty="0">
                <a:latin typeface="맑은 고딕" pitchFamily="50" charset="-127"/>
              </a:rPr>
              <a:t>)</a:t>
            </a:r>
            <a:r>
              <a:rPr lang="ko-KR" altLang="en-US" sz="1100" dirty="0">
                <a:latin typeface="맑은 고딕" pitchFamily="50" charset="-127"/>
              </a:rPr>
              <a:t>은 기변 처리 전에 해당 대리점으로 일시 납부 </a:t>
            </a:r>
            <a:r>
              <a:rPr lang="ko-KR" altLang="en-US" sz="1100" dirty="0" smtClean="0">
                <a:latin typeface="맑은 고딕" pitchFamily="50" charset="-127"/>
              </a:rPr>
              <a:t>하여야 함</a:t>
            </a:r>
            <a:endParaRPr lang="en-US" altLang="ko-KR" sz="1100" dirty="0">
              <a:latin typeface="맑은 고딕" pitchFamily="50" charset="-127"/>
            </a:endParaRPr>
          </a:p>
        </p:txBody>
      </p:sp>
      <p:sp>
        <p:nvSpPr>
          <p:cNvPr id="31" name="제목 94"/>
          <p:cNvSpPr>
            <a:spLocks noGrp="1"/>
          </p:cNvSpPr>
          <p:nvPr>
            <p:ph type="title"/>
          </p:nvPr>
        </p:nvSpPr>
        <p:spPr>
          <a:xfrm>
            <a:off x="128588" y="91251"/>
            <a:ext cx="2555508" cy="40011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latin typeface="+mn-ea"/>
                <a:ea typeface="+mn-ea"/>
              </a:rPr>
              <a:t>2. </a:t>
            </a:r>
            <a:r>
              <a:rPr sz="2000" dirty="0" err="1" smtClean="0">
                <a:latin typeface="+mn-ea"/>
                <a:ea typeface="+mn-ea"/>
              </a:rPr>
              <a:t>상품</a:t>
            </a:r>
            <a:r>
              <a:rPr sz="2000" dirty="0" smtClean="0">
                <a:latin typeface="+mn-ea"/>
                <a:ea typeface="+mn-ea"/>
              </a:rPr>
              <a:t> 별 제공 혜택</a:t>
            </a:r>
            <a:endParaRPr lang="en-US" altLang="ko-KR" sz="2000" dirty="0" smtClean="0"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632520" y="1052736"/>
          <a:ext cx="8640960" cy="3188922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988614"/>
                <a:gridCol w="6652346"/>
              </a:tblGrid>
              <a:tr h="38727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월정액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2,000</a:t>
                      </a: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제공혜택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휴대폰 파손 시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연간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 한도 제공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횟수 무관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</a:tr>
              <a:tr h="5905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파손보험 혜택</a:t>
                      </a:r>
                    </a:p>
                  </a:txBody>
                  <a:tcPr marL="54000" marR="54000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Char char="-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휴대폰 파손 시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SKT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대리점 및 직영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AS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센터에서 행복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AS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접수 통해 수리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Char char="-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수리비용은 익월 요금 청구서를 통해 납부하시고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수리내역서 수령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Char char="-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요금 청구서 통해 수리비 완납 후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 이내 전용 콜센터 및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  <a:hlinkClick r:id="rId2"/>
                        </a:rPr>
                        <a:t>www.tsmartsafe.com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으로 보상 신청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Char char="-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보상 승인 후 자기부담금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5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 제외한 파손수리지원금이 접수 계좌번호로 지급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Char char="-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파손수리비가 자기부담금보다 적은 경우 파손수리지원금 지급 불가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Char char="-"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연간 한도 미사용 금액은 다음 해로 이월되지 않음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96516" y="692696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</a:rPr>
              <a:t>■ </a:t>
            </a:r>
            <a:r>
              <a:rPr lang="ko-KR" altLang="en-US" sz="1400" b="1" dirty="0" err="1" smtClean="0">
                <a:latin typeface="맑은 고딕" pitchFamily="50" charset="-127"/>
              </a:rPr>
              <a:t>폰세이프</a:t>
            </a:r>
            <a:r>
              <a:rPr lang="ko-KR" altLang="en-US" sz="1400" b="1" dirty="0" smtClean="0">
                <a:latin typeface="맑은 고딕" pitchFamily="50" charset="-127"/>
              </a:rPr>
              <a:t> 파손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6516" y="4401108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</a:rPr>
              <a:t>■ </a:t>
            </a:r>
            <a:r>
              <a:rPr lang="ko-KR" altLang="en-US" sz="1400" b="1" dirty="0" err="1" smtClean="0">
                <a:latin typeface="맑은 고딕" pitchFamily="50" charset="-127"/>
              </a:rPr>
              <a:t>폰세이프</a:t>
            </a:r>
            <a:r>
              <a:rPr lang="ko-KR" altLang="en-US" sz="1400" b="1" dirty="0" smtClean="0">
                <a:latin typeface="맑은 고딕" pitchFamily="50" charset="-127"/>
              </a:rPr>
              <a:t> 파손 보상 예시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632520" y="4769879"/>
          <a:ext cx="8640962" cy="1719461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944216"/>
                <a:gridCol w="1440160"/>
                <a:gridCol w="1332148"/>
                <a:gridCol w="1260140"/>
                <a:gridCol w="1259682"/>
                <a:gridCol w="1404616"/>
              </a:tblGrid>
              <a:tr h="34102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CASE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49846" marR="49846" marT="54000" marB="54000" anchor="ctr" horzOverflow="overflow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사고내역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수리금액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자기부담금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수리지원금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연내 잔여지원금</a:t>
                      </a:r>
                    </a:p>
                  </a:txBody>
                  <a:tcPr marL="49846" marR="49846" marT="54000" marB="54000" anchor="ctr" horzOverflow="overflow"/>
                </a:tc>
              </a:tr>
              <a:tr h="465740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파손수라비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&gt;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자기부담금</a:t>
                      </a:r>
                    </a:p>
                  </a:txBody>
                  <a:tcPr marL="49846" marR="49846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리퍼단말기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교체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29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5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24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6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</a:p>
                  </a:txBody>
                  <a:tcPr marL="49846" marR="49846" marT="54000" marB="54000" anchor="ctr" horzOverflow="overflow"/>
                </a:tc>
              </a:tr>
              <a:tr h="489375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뫼비우스 Regular" pitchFamily="2" charset="-127"/>
                        <a:cs typeface="+mn-cs"/>
                      </a:endParaRPr>
                    </a:p>
                  </a:txBody>
                  <a:tcPr marL="49846" marR="49846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카메라 파손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10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5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5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</a:p>
                  </a:txBody>
                  <a:tcPr marL="49846" marR="49846" marT="54000" marB="54000" anchor="ctr" horzOverflow="overflow"/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25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만원</a:t>
                      </a:r>
                    </a:p>
                  </a:txBody>
                  <a:tcPr marL="49846" marR="49846" marT="54000" marB="54000" anchor="ctr" horzOverflow="overflow"/>
                </a:tc>
              </a:tr>
              <a:tr h="42331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파손수리비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&lt;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자기부담금</a:t>
                      </a:r>
                    </a:p>
                  </a:txBody>
                  <a:tcPr marL="49846" marR="49846" marT="54000" marB="54000" anchor="ctr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파손 수리지원금 지급하지 않음</a:t>
                      </a:r>
                    </a:p>
                  </a:txBody>
                  <a:tcPr marL="49846" marR="49846" marT="54000" marB="5400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뫼비우스 Regular" pitchFamily="2" charset="-127"/>
                        <a:cs typeface="+mn-cs"/>
                      </a:endParaRPr>
                    </a:p>
                  </a:txBody>
                  <a:tcPr marL="49846" marR="49846" marT="54000" marB="5400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뫼비우스 Regular" pitchFamily="2" charset="-127"/>
                        <a:cs typeface="+mn-cs"/>
                      </a:endParaRPr>
                    </a:p>
                  </a:txBody>
                  <a:tcPr marL="49846" marR="49846" marT="54000" marB="5400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뫼비우스 Regular" pitchFamily="2" charset="-127"/>
                        <a:cs typeface="+mn-cs"/>
                      </a:endParaRPr>
                    </a:p>
                  </a:txBody>
                  <a:tcPr marL="49846" marR="49846" marT="54000" marB="54000"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ko-KR" alt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뫼비우스 Regular" pitchFamily="2" charset="-127"/>
                        <a:cs typeface="+mn-cs"/>
                      </a:endParaRPr>
                    </a:p>
                  </a:txBody>
                  <a:tcPr marL="49846" marR="49846" marT="54000" marB="54000" anchor="ctr" horzOverflow="overflow"/>
                </a:tc>
              </a:tr>
            </a:tbl>
          </a:graphicData>
        </a:graphic>
      </p:graphicFrame>
      <p:sp>
        <p:nvSpPr>
          <p:cNvPr id="10" name="제목 94"/>
          <p:cNvSpPr>
            <a:spLocks noGrp="1"/>
          </p:cNvSpPr>
          <p:nvPr>
            <p:ph type="title"/>
          </p:nvPr>
        </p:nvSpPr>
        <p:spPr>
          <a:xfrm>
            <a:off x="128588" y="91251"/>
            <a:ext cx="2555508" cy="40011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latin typeface="+mn-ea"/>
                <a:ea typeface="+mn-ea"/>
              </a:rPr>
              <a:t>2. </a:t>
            </a:r>
            <a:r>
              <a:rPr sz="2000" dirty="0" err="1" smtClean="0">
                <a:latin typeface="+mn-ea"/>
                <a:ea typeface="+mn-ea"/>
              </a:rPr>
              <a:t>상품</a:t>
            </a:r>
            <a:r>
              <a:rPr sz="2000" dirty="0" smtClean="0">
                <a:latin typeface="+mn-ea"/>
                <a:ea typeface="+mn-ea"/>
              </a:rPr>
              <a:t> 별 제공 혜택</a:t>
            </a:r>
            <a:endParaRPr lang="en-US" altLang="ko-KR" sz="20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제목 94"/>
          <p:cNvSpPr>
            <a:spLocks noGrp="1"/>
          </p:cNvSpPr>
          <p:nvPr>
            <p:ph type="title"/>
          </p:nvPr>
        </p:nvSpPr>
        <p:spPr>
          <a:xfrm>
            <a:off x="128588" y="91251"/>
            <a:ext cx="3068469" cy="40011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latin typeface="+mn-ea"/>
                <a:ea typeface="+mn-ea"/>
              </a:rPr>
              <a:t>3. </a:t>
            </a:r>
            <a:r>
              <a:rPr sz="2000" dirty="0" err="1" smtClean="0">
                <a:latin typeface="+mn-ea"/>
                <a:ea typeface="+mn-ea"/>
              </a:rPr>
              <a:t>상품</a:t>
            </a:r>
            <a:r>
              <a:rPr sz="2000" dirty="0" smtClean="0">
                <a:latin typeface="+mn-ea"/>
                <a:ea typeface="+mn-ea"/>
              </a:rPr>
              <a:t> </a:t>
            </a:r>
            <a:r>
              <a:rPr lang="ko-KR" altLang="en-US" sz="2000" dirty="0" smtClean="0">
                <a:latin typeface="+mn-ea"/>
                <a:ea typeface="+mn-ea"/>
              </a:rPr>
              <a:t>안내 시 유의사항</a:t>
            </a:r>
            <a:endParaRPr lang="en-US" altLang="ko-KR" sz="2000" dirty="0" smtClean="0">
              <a:latin typeface="+mn-ea"/>
              <a:ea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08484" y="737320"/>
            <a:ext cx="9289032" cy="5535996"/>
          </a:xfrm>
          <a:prstGeom prst="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국내 발생 도난</a:t>
            </a:r>
            <a:r>
              <a:rPr kumimoji="0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분실 사고만 보상함</a:t>
            </a:r>
            <a:endParaRPr kumimoji="0" lang="en-US" altLang="ko-KR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해외 </a:t>
            </a:r>
            <a:r>
              <a:rPr kumimoji="0" lang="ko-KR" altLang="en-US" sz="12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로밍</a:t>
            </a: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사용 이후 국내 통화내역이 없을 경우 해외 분실로 간주되어 보상 불가함</a:t>
            </a:r>
            <a:endParaRPr kumimoji="0" lang="en-US" altLang="ko-KR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가입 당일 사고와 사고 이후 상품을 가입한 경우는 보상하지 </a:t>
            </a:r>
            <a:r>
              <a:rPr kumimoji="0" lang="ko-KR" altLang="en-US" sz="12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앖음</a:t>
            </a:r>
            <a:endParaRPr kumimoji="0" lang="en-US" altLang="ko-KR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서비스 가입 후 </a:t>
            </a:r>
            <a:r>
              <a:rPr kumimoji="0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18</a:t>
            </a: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개월 경과한 날짜 </a:t>
            </a:r>
            <a:r>
              <a:rPr kumimoji="0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</a:t>
            </a: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시에 자동 해지됨</a:t>
            </a:r>
            <a:r>
              <a:rPr kumimoji="0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 (ex.</a:t>
            </a: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서비스 가입일 </a:t>
            </a:r>
            <a:r>
              <a:rPr kumimoji="0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2010/02/05  </a:t>
            </a:r>
            <a:r>
              <a:rPr kumimoji="0" lang="ko-KR" altLang="en-US" sz="12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자동해지</a:t>
            </a: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2011/08/05  0</a:t>
            </a:r>
            <a:r>
              <a:rPr kumimoji="0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가입 근접일 사고에 대해서는 통화내역서 제출 후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상품 효력이 발생되는 시점 이후 통화내역이 있을 경우에만 원칙적으로 보상이 가능함</a:t>
            </a:r>
            <a:endParaRPr kumimoji="0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단말기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(A)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 상품 가입 후 타단말기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(B)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로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USIM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이동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사용중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타단말기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(B)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를 분실한 경우 보상하지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앟음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이동전화해지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번호이동포함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기기변경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명의변경 시 상품이 자동 해지되어 보상 불가함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.(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임대기변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교품기변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USIM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기변 시에만 상품유지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상품 가입 단말이 아닌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타단말기로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USIM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기변 사용 중 발생한 사고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서비스기간 만료일 근접사고 및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차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분실건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등의 경우 보상 심사에 좀더 많은 시간이 소요될 수 있음</a:t>
            </a:r>
            <a:endParaRPr kumimoji="0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분실 후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 이내 전용 콜 센터로 사고접수하셔야 하며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30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 경과 시 보상하지 않음</a:t>
            </a:r>
            <a:endParaRPr kumimoji="0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보상 심사가 완료되고 대리점 배정 후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 이내에 기기변경을 하지 않는 경우 혜택 받을 수 없음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.(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동일 기기 재고 부족한 경우는 제외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00472" y="872716"/>
            <a:ext cx="9469052" cy="5400600"/>
          </a:xfrm>
          <a:prstGeom prst="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11.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스마트 세이프 분실기변 후 분실단말기를 찾을 경우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분실기변 처리일로부터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14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 이내에는 분실기변 철회 가능함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단말기에 따라 철회기간 상이할 수 있음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12.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분실기변 처리를 받은 상태에서는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14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 이후 분실 단말기 습득하여도 사용 불가함</a:t>
            </a:r>
            <a:endParaRPr kumimoji="0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13.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보상기간은 서류 접수 완비 후 평일 기준으로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토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일요일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공휴일 제외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가량 소요되고 추가 확인 사항이 있을 시 기간이 더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소요될수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있음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14.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분실기변 처리는 </a:t>
            </a:r>
            <a:r>
              <a:rPr kumimoji="0" lang="en-US" altLang="ko-KR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Tsmartsafe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센터에서 안내 받은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SK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네트웍스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블루골드 대리점 및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SK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텔레콤에서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지정한 대리점에서만 처리 가능함</a:t>
            </a:r>
            <a:endParaRPr kumimoji="0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15.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스마트세이프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50/40/19 1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회차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혜택 후 가입 상태가 자동으로 유지되며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고객 요청 시 해지 가능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), 2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회차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혜택 후에는 자동 해지됨</a:t>
            </a:r>
            <a:endParaRPr kumimoji="0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16.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스마트세이프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50/40/19 2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회차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혜택 후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향후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년간 스마트세이프 관련 상품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단말 분실보험상품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재가입 불가함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폰세이프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파손 제외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17.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단종은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SKT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유통망에서 재고가 없어 판매하지 않는 상태를 의미하여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단종여부는 제조사가 아닌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SKT(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대리점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고객센터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를 통해 확인할 수 있음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18.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단종 시 유사기종이란 분실 기기 출고가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출시일을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기준으로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+-5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만원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범위내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출고가격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&amp;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출시일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+-6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개월 이내 기기를 의미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상위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후속 기종은 불가하며 동종 서비스제품 가능함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kumimoji="0" lang="en-US" altLang="ko-KR" sz="12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제목 94"/>
          <p:cNvSpPr>
            <a:spLocks noGrp="1"/>
          </p:cNvSpPr>
          <p:nvPr>
            <p:ph type="title"/>
          </p:nvPr>
        </p:nvSpPr>
        <p:spPr>
          <a:xfrm>
            <a:off x="128588" y="91251"/>
            <a:ext cx="3068469" cy="40011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latin typeface="+mn-ea"/>
                <a:ea typeface="+mn-ea"/>
              </a:rPr>
              <a:t>3. </a:t>
            </a:r>
            <a:r>
              <a:rPr sz="2000" dirty="0" err="1" smtClean="0">
                <a:latin typeface="+mn-ea"/>
                <a:ea typeface="+mn-ea"/>
              </a:rPr>
              <a:t>상품</a:t>
            </a:r>
            <a:r>
              <a:rPr sz="2000" dirty="0" smtClean="0">
                <a:latin typeface="+mn-ea"/>
                <a:ea typeface="+mn-ea"/>
              </a:rPr>
              <a:t> </a:t>
            </a:r>
            <a:r>
              <a:rPr lang="ko-KR" altLang="en-US" sz="2000" dirty="0" smtClean="0">
                <a:latin typeface="+mn-ea"/>
                <a:ea typeface="+mn-ea"/>
              </a:rPr>
              <a:t>안내 시 유의사항</a:t>
            </a:r>
            <a:endParaRPr lang="en-US" altLang="ko-KR" sz="20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9000" y="90928"/>
            <a:ext cx="2319225" cy="400110"/>
          </a:xfrm>
        </p:spPr>
        <p:txBody>
          <a:bodyPr/>
          <a:lstStyle/>
          <a:p>
            <a:r>
              <a:rPr lang="en-US" altLang="ko-KR" sz="2000" dirty="0" smtClean="0"/>
              <a:t>4. </a:t>
            </a:r>
            <a:r>
              <a:rPr lang="ko-KR" altLang="en-US" sz="2000" dirty="0" smtClean="0"/>
              <a:t>주요</a:t>
            </a:r>
            <a:r>
              <a:rPr lang="en-US" altLang="ko-KR" sz="2000" dirty="0" smtClean="0"/>
              <a:t> VOC </a:t>
            </a:r>
            <a:r>
              <a:rPr lang="ko-KR" altLang="en-US" sz="2000" dirty="0" smtClean="0"/>
              <a:t>사항 </a:t>
            </a:r>
            <a:endParaRPr lang="ko-KR" altLang="en-US" sz="2000" dirty="0"/>
          </a:p>
        </p:txBody>
      </p:sp>
      <p:sp>
        <p:nvSpPr>
          <p:cNvPr id="5" name="직사각형 4"/>
          <p:cNvSpPr/>
          <p:nvPr/>
        </p:nvSpPr>
        <p:spPr>
          <a:xfrm>
            <a:off x="164468" y="728700"/>
            <a:ext cx="9397044" cy="2448272"/>
          </a:xfrm>
          <a:prstGeom prst="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단밀기별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색상 구분 없음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(EX. I-phone 16GW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와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I-phone 16G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와 동일 단말기 임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분실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파손 상품 가입 시 정확한 안내 필요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월정액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최대보상한도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기변차액금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자기부담금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동일기종 원칙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분실보험 단종 기준은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제조사 기준이 아닌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SKT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유통망에 재고가 없어 판매하지 않는 상태를 의미함</a:t>
            </a:r>
            <a:endParaRPr kumimoji="0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스마트세이프 신상품 가입 시 정확한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기변차액금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자기부담금 납부 방식과 동일 기종 보상 원칙임을 정확히 안내 부탁                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-&gt;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미 안내 시 </a:t>
            </a:r>
            <a:r>
              <a:rPr kumimoji="0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VOC </a:t>
            </a:r>
            <a:r>
              <a:rPr kumimoji="0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예상</a:t>
            </a:r>
            <a:endParaRPr kumimoji="0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내용 개체 틀 8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272480" y="3861049"/>
          <a:ext cx="9253028" cy="2666544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743840"/>
                <a:gridCol w="5238768"/>
                <a:gridCol w="2270420"/>
              </a:tblGrid>
              <a:tr h="34406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구분</a:t>
                      </a:r>
                    </a:p>
                  </a:txBody>
                  <a:tcPr marL="54000" marR="54000" marT="54000" marB="54000"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처리내용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요청 부서</a:t>
                      </a:r>
                    </a:p>
                  </a:txBody>
                  <a:tcPr marL="54000" marR="54000" marT="54000" marB="54000"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5106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개통 후 </a:t>
                      </a:r>
                      <a:r>
                        <a:rPr kumimoji="1" lang="en-US" altLang="ko-KR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 이내</a:t>
                      </a:r>
                    </a:p>
                  </a:txBody>
                  <a:tcPr marL="54000" marR="54000" marT="54000" marB="54000" anchor="ctr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교품</a:t>
                      </a: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당일 및 이후에도 강제가입이 가능함</a:t>
                      </a:r>
                    </a:p>
                  </a:txBody>
                  <a:tcPr marL="54000" marR="54000" marT="54000" marB="54000" anchor="ctr" horzOverflow="overflow"/>
                </a:tc>
                <a:tc rowSpan="2">
                  <a:txBody>
                    <a:bodyPr/>
                    <a:lstStyle/>
                    <a:p>
                      <a:pPr marL="228600" marR="0" lvl="0" indent="-22860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해당 매장에서 처리 가능</a:t>
                      </a:r>
                    </a:p>
                  </a:txBody>
                  <a:tcPr marL="54000" marR="54000" marT="54000" marB="54000" anchor="ctr" horzOverflow="overflow"/>
                </a:tc>
              </a:tr>
              <a:tr h="75237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개통 후 </a:t>
                      </a:r>
                      <a:r>
                        <a:rPr kumimoji="1" lang="en-US" altLang="ko-KR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 경과 건 </a:t>
                      </a:r>
                    </a:p>
                  </a:txBody>
                  <a:tcPr marL="54000" marR="54000" marT="54000" marB="54000" anchor="ctr" horzOverflow="overflow"/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교품</a:t>
                      </a: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당일에 한해서만 강제가입이 가능함</a:t>
                      </a:r>
                      <a:endParaRPr kumimoji="1" lang="en-US" altLang="ko-KR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교품일자가</a:t>
                      </a: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주말 및 공휴일인 경우 익일 요청 가능 </a:t>
                      </a:r>
                      <a:r>
                        <a:rPr kumimoji="1" lang="en-US" altLang="ko-KR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이외 절대 가입 불가함</a:t>
                      </a:r>
                      <a:r>
                        <a:rPr kumimoji="1" lang="en-US" altLang="ko-KR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  <a:tc vMerge="1">
                  <a:txBody>
                    <a:bodyPr/>
                    <a:lstStyle/>
                    <a:p>
                      <a:pPr marL="228600" marR="0" lvl="0" indent="-228600" algn="l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Arial" pitchFamily="34" charset="0"/>
                        <a:buNone/>
                        <a:tabLst/>
                      </a:pP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54000" marR="54000" marT="54000" marB="54000" anchor="ctr" horzOverflow="overflow"/>
                </a:tc>
              </a:tr>
              <a:tr h="5106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개통 후 </a:t>
                      </a:r>
                      <a:r>
                        <a:rPr kumimoji="1" lang="en-US" altLang="ko-KR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일경과 누락 건</a:t>
                      </a:r>
                    </a:p>
                  </a:txBody>
                  <a:tcPr marL="54000" marR="54000" marT="54000" marB="54000" anchor="ctr" horzOverflow="overflow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개통 후 가입 누락 건은 어떠한 경우도 가입불가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4000" marR="54000" marT="54000" marB="54000" anchor="ctr" horzOverflow="overflow"/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상위 부서 요청 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0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마케터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4000" marR="54000" marT="54000" marB="54000" anchor="ctr" horzOverflow="overflow"/>
                </a:tc>
              </a:tr>
              <a:tr h="5106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타 기종</a:t>
                      </a:r>
                      <a:r>
                        <a:rPr kumimoji="1" lang="en-US" altLang="ko-KR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</a:t>
                      </a: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상위 기종 </a:t>
                      </a:r>
                      <a:r>
                        <a:rPr kumimoji="1" lang="ko-KR" altLang="en-US" sz="10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교품</a:t>
                      </a:r>
                      <a:r>
                        <a:rPr kumimoji="1" lang="ko-KR" altLang="en-US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건</a:t>
                      </a:r>
                    </a:p>
                  </a:txBody>
                  <a:tcPr marL="54000" marR="54000" marT="54000" marB="54000" anchor="ctr" horzOverflow="overflow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0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교품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당일 증빙서류 팩스 발송 후 강제 가입 처리  상위 부서 문의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4000" marR="54000" marT="54000" marB="54000" anchor="ctr" horzOverflow="overflow"/>
                </a:tc>
                <a:tc vMerge="1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4000" marR="54000" marT="54000" marB="54000" anchor="ctr" horzOverflow="overflow"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72480" y="3501008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</a:rPr>
              <a:t>[</a:t>
            </a:r>
            <a:r>
              <a:rPr lang="ko-KR" altLang="en-US" sz="1200" b="1" dirty="0" smtClean="0">
                <a:latin typeface="맑은 고딕" pitchFamily="50" charset="-127"/>
              </a:rPr>
              <a:t>스마트세이프 강제 가입 </a:t>
            </a:r>
            <a:r>
              <a:rPr lang="en-US" altLang="ko-KR" sz="1200" b="1" dirty="0" smtClean="0">
                <a:latin typeface="맑은 고딕" pitchFamily="50" charset="-127"/>
              </a:rPr>
              <a:t>CASE</a:t>
            </a:r>
            <a:r>
              <a:rPr lang="ko-KR" altLang="en-US" sz="1200" b="1" dirty="0" smtClean="0">
                <a:latin typeface="맑은 고딕" pitchFamily="50" charset="-127"/>
              </a:rPr>
              <a:t>별 사례</a:t>
            </a:r>
            <a:r>
              <a:rPr lang="en-US" altLang="ko-KR" b="1" dirty="0" smtClean="0">
                <a:latin typeface="맑은 고딕" pitchFamily="50" charset="-127"/>
              </a:rPr>
              <a:t>]</a:t>
            </a:r>
            <a:endParaRPr lang="ko-KR" altLang="en-US" sz="1200" b="1" dirty="0" smtClean="0">
              <a:latin typeface="맑은 고딕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illion 테마">
  <a:themeElements>
    <a:clrScheme name="Tillion">
      <a:dk1>
        <a:sysClr val="windowText" lastClr="000000"/>
      </a:dk1>
      <a:lt1>
        <a:sysClr val="window" lastClr="FFFFFF"/>
      </a:lt1>
      <a:dk2>
        <a:srgbClr val="FF7A00"/>
      </a:dk2>
      <a:lt2>
        <a:srgbClr val="EEECE1"/>
      </a:lt2>
      <a:accent1>
        <a:srgbClr val="974806"/>
      </a:accent1>
      <a:accent2>
        <a:srgbClr val="1F497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  <a:effectLst/>
      </a:spPr>
      <a:bodyPr rtlCol="0" anchor="ctr"/>
      <a:lstStyle>
        <a:defPPr algn="ctr">
          <a:defRPr sz="1200"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ctr">
          <a:defRPr sz="1200" dirty="0" smtClean="0">
            <a:latin typeface="맑은 고딕" pitchFamily="50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62932</TotalTime>
  <Words>1641</Words>
  <Application>Microsoft Office PowerPoint</Application>
  <PresentationFormat>A4 용지(210x297mm)</PresentationFormat>
  <Paragraphs>290</Paragraphs>
  <Slides>12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Tillion 테마</vt:lpstr>
      <vt:lpstr>슬라이드 0</vt:lpstr>
      <vt:lpstr>스마트세이프 신상품 출시</vt:lpstr>
      <vt:lpstr>1. 가입 대상</vt:lpstr>
      <vt:lpstr>2. 상품 별 제공 혜택</vt:lpstr>
      <vt:lpstr>2. 상품 별 제공 혜택</vt:lpstr>
      <vt:lpstr>2. 상품 별 제공 혜택</vt:lpstr>
      <vt:lpstr>2. 상품 별 제공 혜택</vt:lpstr>
      <vt:lpstr>2. 상품 별 제공 혜택</vt:lpstr>
      <vt:lpstr>2. 상품 별 제공 혜택</vt:lpstr>
      <vt:lpstr>3. 상품 안내 시 유의사항</vt:lpstr>
      <vt:lpstr>3. 상품 안내 시 유의사항</vt:lpstr>
      <vt:lpstr>4. 주요 VOC 사항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황문창</dc:creator>
  <cp:lastModifiedBy>skmc</cp:lastModifiedBy>
  <cp:revision>5754</cp:revision>
  <dcterms:created xsi:type="dcterms:W3CDTF">2009-05-09T11:36:43Z</dcterms:created>
  <dcterms:modified xsi:type="dcterms:W3CDTF">2012-07-06T05:51:34Z</dcterms:modified>
</cp:coreProperties>
</file>